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  <p:sldMasterId id="2147483701" r:id="rId3"/>
  </p:sldMasterIdLst>
  <p:notesMasterIdLst>
    <p:notesMasterId r:id="rId36"/>
  </p:notesMasterIdLst>
  <p:sldIdLst>
    <p:sldId id="256" r:id="rId4"/>
    <p:sldId id="262" r:id="rId5"/>
    <p:sldId id="258" r:id="rId6"/>
    <p:sldId id="259" r:id="rId7"/>
    <p:sldId id="263" r:id="rId8"/>
    <p:sldId id="264" r:id="rId9"/>
    <p:sldId id="269" r:id="rId10"/>
    <p:sldId id="276" r:id="rId11"/>
    <p:sldId id="287" r:id="rId12"/>
    <p:sldId id="277" r:id="rId13"/>
    <p:sldId id="278" r:id="rId14"/>
    <p:sldId id="279" r:id="rId15"/>
    <p:sldId id="286" r:id="rId16"/>
    <p:sldId id="289" r:id="rId17"/>
    <p:sldId id="288" r:id="rId18"/>
    <p:sldId id="268" r:id="rId19"/>
    <p:sldId id="293" r:id="rId20"/>
    <p:sldId id="292" r:id="rId21"/>
    <p:sldId id="281" r:id="rId22"/>
    <p:sldId id="282" r:id="rId23"/>
    <p:sldId id="267" r:id="rId24"/>
    <p:sldId id="294" r:id="rId25"/>
    <p:sldId id="284" r:id="rId26"/>
    <p:sldId id="285" r:id="rId27"/>
    <p:sldId id="266" r:id="rId28"/>
    <p:sldId id="283" r:id="rId29"/>
    <p:sldId id="265" r:id="rId30"/>
    <p:sldId id="273" r:id="rId31"/>
    <p:sldId id="274" r:id="rId32"/>
    <p:sldId id="280" r:id="rId33"/>
    <p:sldId id="290" r:id="rId34"/>
    <p:sldId id="291" r:id="rId3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059" autoAdjust="0"/>
  </p:normalViewPr>
  <p:slideViewPr>
    <p:cSldViewPr snapToGrid="0">
      <p:cViewPr varScale="1">
        <p:scale>
          <a:sx n="47" d="100"/>
          <a:sy n="47" d="100"/>
        </p:scale>
        <p:origin x="10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D060BC-2BF4-4322-88F4-F85A8C265D89}" type="datetimeFigureOut">
              <a:rPr lang="el-GR" smtClean="0"/>
              <a:t>4/7/2025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29CDFC-08E2-4DCC-9882-6D1727612BD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14436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1. Οι δασικές πυρκαγιές αποτελούν πλέον μία από τις πιο καταστροφικές φυσικές απειλές, με την κλιματική αλλαγή να ενισχύει τόσο τη συχνότητά τους όσο και την έντασή τους.</a:t>
            </a:r>
          </a:p>
          <a:p>
            <a:r>
              <a:rPr lang="el-GR" dirty="0"/>
              <a:t>2. Οι παραδοσιακές μέθοδοι ανίχνευσης, όπως οι δορυφόροι ή οι σκοπιές, παρουσιάζουν σημαντικούς περιορισμούς — όπως καθυστέρηση στην απόκριση και έλλειψη κάλυψης σε απομακρυσμένες περιοχές.</a:t>
            </a:r>
          </a:p>
          <a:p>
            <a:r>
              <a:rPr lang="el-GR" dirty="0"/>
              <a:t>3. Σε απομακρυσμένες ή δύσβατες περιοχές, η έλλειψη επιτήρησης και δικτύου δυσχεραίνει την έγκαιρη παρέμβαση.</a:t>
            </a:r>
          </a:p>
          <a:p>
            <a:r>
              <a:rPr lang="el-GR" dirty="0"/>
              <a:t>4. Τα </a:t>
            </a:r>
            <a:r>
              <a:rPr lang="el-GR" dirty="0" err="1"/>
              <a:t>UAVs</a:t>
            </a:r>
            <a:r>
              <a:rPr lang="el-GR" dirty="0"/>
              <a:t>, δηλαδή τα μη επανδρωμένα αεροσκάφη, προσφέρουν τη δυνατότητα για ευέλικτη και άμεση επιτήρηση μεγάλων εκτάσεων, ακόμα και σε δύσβατο έδαφος.</a:t>
            </a:r>
          </a:p>
          <a:p>
            <a:r>
              <a:rPr lang="el-GR" dirty="0"/>
              <a:t>5. Επιπλέον, με τη χρήση RGB και θερμικών καμερών, μπορούμε να ανιχνεύουμε ακόμα και σε συνθήκες περιορισμένης ορατότητας.</a:t>
            </a:r>
          </a:p>
          <a:p>
            <a:r>
              <a:rPr lang="el-GR" dirty="0"/>
              <a:t>6. Ωστόσο, η υλοποίηση ενός τέτοιου συστήματος δεν είναι απλή. Υπάρχουν σημαντικές προκλήσεις, όπως η συγχώνευση δεδομένων από διαφορετικούς αισθητήρες, η υλοποίηση </a:t>
            </a:r>
            <a:r>
              <a:rPr lang="el-GR" dirty="0" err="1"/>
              <a:t>real-time</a:t>
            </a:r>
            <a:r>
              <a:rPr lang="el-GR" dirty="0"/>
              <a:t> αλγορίθμων ανίχνευσης και η αξιοπιστία του συστήματος σε σύνθετα ή μη ελεγχόμενα περιβάλλοντα.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9CDFC-08E2-4DCC-9882-6D1727612BDE}" type="slidenum">
              <a:rPr lang="el-GR" smtClean="0"/>
              <a:t>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91683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9CDFC-08E2-4DCC-9882-6D1727612BDE}" type="slidenum">
              <a:rPr lang="el-GR" smtClean="0"/>
              <a:t>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79825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buClrTx/>
              <a:buFont typeface="Arial" panose="020B0604020202020204" pitchFamily="34" charset="0"/>
              <a:buChar char="•"/>
            </a:pPr>
            <a:r>
              <a:rPr lang="en-US" sz="1600" dirty="0"/>
              <a:t>UAV-based wildfire detection using RGB and thermal imagery.</a:t>
            </a:r>
          </a:p>
          <a:p>
            <a:pPr marL="742950" lvl="1" indent="-285750">
              <a:buClrTx/>
              <a:buFont typeface="Arial" panose="020B0604020202020204" pitchFamily="34" charset="0"/>
              <a:buChar char="•"/>
            </a:pPr>
            <a:r>
              <a:rPr lang="en-US" sz="1600" dirty="0"/>
              <a:t>Co-registered RGB &amp; IR imagery, annotated for fire and smoke detection (excluding human and animal annotations).</a:t>
            </a:r>
          </a:p>
          <a:p>
            <a:pPr marL="742950" lvl="1" indent="-285750">
              <a:buClrTx/>
              <a:buFont typeface="Arial" panose="020B0604020202020204" pitchFamily="34" charset="0"/>
              <a:buChar char="•"/>
            </a:pPr>
            <a:r>
              <a:rPr lang="en-US" sz="1600" dirty="0"/>
              <a:t>Presentation of two different fusion techniques.</a:t>
            </a:r>
          </a:p>
          <a:p>
            <a:pPr marL="742950" lvl="1" indent="-285750">
              <a:buClrTx/>
              <a:buFont typeface="Arial" panose="020B0604020202020204" pitchFamily="34" charset="0"/>
              <a:buChar char="•"/>
            </a:pPr>
            <a:r>
              <a:rPr lang="en-US" sz="1600" b="1" dirty="0"/>
              <a:t>Our Approach</a:t>
            </a:r>
            <a:r>
              <a:rPr lang="en-US" sz="1600" dirty="0"/>
              <a:t>:</a:t>
            </a:r>
          </a:p>
          <a:p>
            <a:pPr marL="1085850" lvl="2" indent="-171450">
              <a:buClrTx/>
              <a:buFont typeface="Arial" panose="020B0604020202020204" pitchFamily="34" charset="0"/>
              <a:buChar char="•"/>
            </a:pPr>
            <a:r>
              <a:rPr lang="en-US" dirty="0"/>
              <a:t>Designed two distinct models (RGB &amp; thermal).</a:t>
            </a:r>
          </a:p>
          <a:p>
            <a:pPr marL="1085850" lvl="2" indent="-171450">
              <a:buClrTx/>
              <a:buFont typeface="Arial" panose="020B0604020202020204" pitchFamily="34" charset="0"/>
              <a:buChar char="•"/>
            </a:pPr>
            <a:r>
              <a:rPr lang="en-US" dirty="0"/>
              <a:t>Late fusion at the prediction stage.</a:t>
            </a:r>
          </a:p>
          <a:p>
            <a:pPr marL="1085850" lvl="2" indent="-171450">
              <a:buClrTx/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ClrTx/>
              <a:buFont typeface="Arial" panose="020B0604020202020204" pitchFamily="34" charset="0"/>
              <a:buChar char="•"/>
            </a:pPr>
            <a:r>
              <a:rPr lang="en-US" sz="1600" dirty="0"/>
              <a:t>Multimodal dataset for fire and smoke detection.</a:t>
            </a:r>
          </a:p>
          <a:p>
            <a:pPr marL="742950" lvl="1" indent="-285750">
              <a:buClrTx/>
              <a:buFont typeface="Arial" panose="020B0604020202020204" pitchFamily="34" charset="0"/>
              <a:buChar char="•"/>
            </a:pPr>
            <a:r>
              <a:rPr lang="en-US" sz="1600" dirty="0"/>
              <a:t>Image Registration Method: Provided a detailed technique for aligning images.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Selection of Models</a:t>
            </a:r>
            <a:r>
              <a:rPr lang="en-US" sz="1200" dirty="0"/>
              <a:t>: Guided the selection of models for evaluation and identified which models are most suitable for embedded devices.</a:t>
            </a:r>
            <a:endParaRPr lang="en-US" sz="1200" b="1" dirty="0"/>
          </a:p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9CDFC-08E2-4DCC-9882-6D1727612BDE}" type="slidenum">
              <a:rPr lang="el-GR" smtClean="0"/>
              <a:t>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819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b="1" dirty="0"/>
              <a:t>Αυτά τα </a:t>
            </a:r>
            <a:r>
              <a:rPr lang="el-GR" b="1" dirty="0" err="1"/>
              <a:t>augmentations</a:t>
            </a:r>
            <a:r>
              <a:rPr lang="en-US" b="1" dirty="0"/>
              <a:t>(Random Brightness Contrast, Hue Saturation Value, Random Gamma)</a:t>
            </a:r>
            <a:r>
              <a:rPr lang="el-GR" b="1" dirty="0"/>
              <a:t> </a:t>
            </a:r>
            <a:r>
              <a:rPr lang="el-GR" dirty="0"/>
              <a:t>σχετίζονται με </a:t>
            </a:r>
            <a:r>
              <a:rPr lang="el-GR" b="1" dirty="0"/>
              <a:t>φωτεινότητα</a:t>
            </a:r>
            <a:r>
              <a:rPr lang="el-GR" dirty="0"/>
              <a:t>, </a:t>
            </a:r>
            <a:r>
              <a:rPr lang="el-GR" b="1" dirty="0"/>
              <a:t>αντίθεση</a:t>
            </a:r>
            <a:r>
              <a:rPr lang="el-GR" dirty="0"/>
              <a:t>, </a:t>
            </a:r>
            <a:r>
              <a:rPr lang="el-GR" b="1" dirty="0"/>
              <a:t>χρωματισμό</a:t>
            </a:r>
            <a:r>
              <a:rPr lang="el-GR" dirty="0"/>
              <a:t>, και </a:t>
            </a:r>
            <a:r>
              <a:rPr lang="el-GR" b="1" dirty="0"/>
              <a:t>φωτομετρική παραμόρφωση</a:t>
            </a:r>
            <a:r>
              <a:rPr lang="en-US" b="0" dirty="0"/>
              <a:t>(random gamma </a:t>
            </a:r>
            <a:r>
              <a:rPr lang="el-GR" b="0" dirty="0"/>
              <a:t>τις πιο </a:t>
            </a:r>
            <a:r>
              <a:rPr lang="el-GR" b="0" dirty="0" err="1"/>
              <a:t>σκοτεινες</a:t>
            </a:r>
            <a:r>
              <a:rPr lang="el-GR" b="0" dirty="0"/>
              <a:t> </a:t>
            </a:r>
            <a:r>
              <a:rPr lang="el-GR" b="0" dirty="0" err="1"/>
              <a:t>περιοχες</a:t>
            </a:r>
            <a:r>
              <a:rPr lang="el-GR" b="0" dirty="0"/>
              <a:t> θα τις </a:t>
            </a:r>
            <a:r>
              <a:rPr lang="el-GR" b="0" dirty="0" err="1"/>
              <a:t>κανει</a:t>
            </a:r>
            <a:r>
              <a:rPr lang="el-GR" b="0" dirty="0"/>
              <a:t> πιο φωτεινές και αντίστροφα</a:t>
            </a:r>
            <a:r>
              <a:rPr lang="en-US" b="0" dirty="0"/>
              <a:t>)</a:t>
            </a:r>
            <a:r>
              <a:rPr lang="el-GR" dirty="0"/>
              <a:t>.</a:t>
            </a:r>
          </a:p>
          <a:p>
            <a:r>
              <a:rPr lang="en-US" dirty="0"/>
              <a:t>Affine transformations -&gt; Rotate, Shear, Scale, Translate 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9CDFC-08E2-4DCC-9882-6D1727612BDE}" type="slidenum">
              <a:rPr lang="el-GR" smtClean="0"/>
              <a:t>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82426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1.</a:t>
            </a:r>
            <a:r>
              <a:rPr lang="en-US" b="0" dirty="0"/>
              <a:t> </a:t>
            </a:r>
            <a:r>
              <a:rPr lang="el-GR" b="0" dirty="0"/>
              <a:t>Anchor </a:t>
            </a:r>
            <a:r>
              <a:rPr lang="el-GR" b="0" dirty="0" err="1"/>
              <a:t>boxes</a:t>
            </a:r>
            <a:r>
              <a:rPr lang="el-GR" b="0" dirty="0"/>
              <a:t> είναι </a:t>
            </a:r>
            <a:r>
              <a:rPr lang="el-GR" b="0" dirty="0" err="1"/>
              <a:t>predefined</a:t>
            </a:r>
            <a:r>
              <a:rPr lang="el-GR" b="0" dirty="0"/>
              <a:t> </a:t>
            </a:r>
            <a:r>
              <a:rPr lang="el-GR" b="0" dirty="0" err="1"/>
              <a:t>bounding</a:t>
            </a:r>
            <a:r>
              <a:rPr lang="el-GR" b="0" dirty="0"/>
              <a:t> </a:t>
            </a:r>
            <a:r>
              <a:rPr lang="el-GR" b="0" dirty="0" err="1"/>
              <a:t>boxes</a:t>
            </a:r>
            <a:r>
              <a:rPr lang="el-GR" b="0" dirty="0"/>
              <a:t> με διαφορετικά σχήματα και </a:t>
            </a:r>
            <a:r>
              <a:rPr lang="el-GR" b="0" dirty="0" err="1"/>
              <a:t>aspect</a:t>
            </a:r>
            <a:r>
              <a:rPr lang="el-GR" b="0" dirty="0"/>
              <a:t> </a:t>
            </a:r>
            <a:r>
              <a:rPr lang="el-GR" b="0" dirty="0" err="1"/>
              <a:t>ratios</a:t>
            </a:r>
            <a:r>
              <a:rPr lang="en-US" b="0" dirty="0"/>
              <a:t>. </a:t>
            </a:r>
            <a:r>
              <a:rPr lang="el-GR" b="0" dirty="0"/>
              <a:t>Ένα </a:t>
            </a:r>
            <a:r>
              <a:rPr lang="el-GR" b="0" dirty="0" err="1"/>
              <a:t>anchor</a:t>
            </a:r>
            <a:r>
              <a:rPr lang="el-GR" b="0" dirty="0"/>
              <a:t> </a:t>
            </a:r>
            <a:r>
              <a:rPr lang="el-GR" b="0" dirty="0" err="1"/>
              <a:t>box</a:t>
            </a:r>
            <a:r>
              <a:rPr lang="el-GR" b="0" dirty="0"/>
              <a:t> είναι δηλαδή ένα </a:t>
            </a:r>
            <a:r>
              <a:rPr lang="el-GR" b="0" dirty="0" err="1"/>
              <a:t>starting</a:t>
            </a:r>
            <a:r>
              <a:rPr lang="el-GR" b="0" dirty="0"/>
              <a:t> </a:t>
            </a:r>
            <a:r>
              <a:rPr lang="el-GR" b="0" dirty="0" err="1"/>
              <a:t>guess</a:t>
            </a:r>
            <a:r>
              <a:rPr lang="el-GR" b="0" dirty="0"/>
              <a:t>, και το δίκτυο μαθαίνει να κάνει </a:t>
            </a:r>
            <a:r>
              <a:rPr lang="el-GR" b="0" dirty="0" err="1"/>
              <a:t>regression</a:t>
            </a:r>
            <a:r>
              <a:rPr lang="el-GR" b="0" dirty="0"/>
              <a:t> από εκεί προς το πραγματικό </a:t>
            </a:r>
            <a:r>
              <a:rPr lang="el-GR" b="0" dirty="0" err="1"/>
              <a:t>bounding</a:t>
            </a:r>
            <a:r>
              <a:rPr lang="el-GR" b="0" dirty="0"/>
              <a:t> </a:t>
            </a:r>
            <a:r>
              <a:rPr lang="el-GR" b="0" dirty="0" err="1"/>
              <a:t>box</a:t>
            </a:r>
            <a:r>
              <a:rPr lang="el-GR" b="0" dirty="0"/>
              <a:t>.</a:t>
            </a:r>
            <a:r>
              <a:rPr lang="en-US" b="0" dirty="0"/>
              <a:t> </a:t>
            </a:r>
            <a:r>
              <a:rPr lang="en-US" dirty="0"/>
              <a:t>Small variant for speed vs. accuracy balance.</a:t>
            </a:r>
            <a:endParaRPr lang="en-US" b="0" dirty="0"/>
          </a:p>
          <a:p>
            <a:r>
              <a:rPr lang="en-US" b="1" dirty="0"/>
              <a:t>2. Stage 1 – RPN (Region Proposal Network):</a:t>
            </a:r>
            <a:br>
              <a:rPr lang="en-US" dirty="0"/>
            </a:br>
            <a:r>
              <a:rPr lang="el-GR" dirty="0"/>
              <a:t>Το δίκτυο παίρνει μια εικόνα, περνά από το </a:t>
            </a:r>
            <a:r>
              <a:rPr lang="en-US" b="0" dirty="0"/>
              <a:t>backbone (</a:t>
            </a:r>
            <a:r>
              <a:rPr lang="el-GR" b="0" dirty="0"/>
              <a:t>π.χ. </a:t>
            </a:r>
            <a:r>
              <a:rPr lang="en-US" b="0" dirty="0"/>
              <a:t>MobileNetV3)</a:t>
            </a:r>
            <a:r>
              <a:rPr lang="en-US" dirty="0"/>
              <a:t> </a:t>
            </a:r>
            <a:r>
              <a:rPr lang="el-GR" dirty="0"/>
              <a:t>για να εξάγει </a:t>
            </a:r>
            <a:r>
              <a:rPr lang="en-US" b="0" dirty="0"/>
              <a:t>feature maps</a:t>
            </a:r>
            <a:r>
              <a:rPr lang="en-US" dirty="0"/>
              <a:t>, </a:t>
            </a:r>
            <a:r>
              <a:rPr lang="el-GR" dirty="0"/>
              <a:t>και μετά το </a:t>
            </a:r>
            <a:r>
              <a:rPr lang="en-US" b="0" dirty="0"/>
              <a:t>RPN</a:t>
            </a:r>
            <a:r>
              <a:rPr lang="en-US" dirty="0"/>
              <a:t> </a:t>
            </a:r>
            <a:r>
              <a:rPr lang="el-GR" dirty="0"/>
              <a:t>προβλέπει περιοχές (</a:t>
            </a:r>
            <a:r>
              <a:rPr lang="en-US" dirty="0"/>
              <a:t>region proposals) </a:t>
            </a:r>
            <a:r>
              <a:rPr lang="el-GR" dirty="0"/>
              <a:t>που πιθανόν περιέχουν αντικείμενα. Το </a:t>
            </a:r>
            <a:r>
              <a:rPr lang="en-US" dirty="0"/>
              <a:t>RPN "</a:t>
            </a:r>
            <a:r>
              <a:rPr lang="el-GR" dirty="0" err="1"/>
              <a:t>σκανάρει</a:t>
            </a:r>
            <a:r>
              <a:rPr lang="el-GR" dirty="0"/>
              <a:t>" τα </a:t>
            </a:r>
            <a:r>
              <a:rPr lang="en-US" dirty="0"/>
              <a:t>feature maps </a:t>
            </a:r>
            <a:r>
              <a:rPr lang="el-GR" dirty="0"/>
              <a:t>με ένα μικρό </a:t>
            </a:r>
            <a:r>
              <a:rPr lang="en-US" b="1" dirty="0"/>
              <a:t>sliding window</a:t>
            </a:r>
            <a:r>
              <a:rPr lang="en-US" dirty="0"/>
              <a:t> </a:t>
            </a:r>
            <a:r>
              <a:rPr lang="el-GR" dirty="0"/>
              <a:t>και για κάθε </a:t>
            </a:r>
            <a:r>
              <a:rPr lang="en-US" dirty="0"/>
              <a:t>anchor box </a:t>
            </a:r>
            <a:r>
              <a:rPr lang="el-GR" dirty="0"/>
              <a:t>προβλέπει:</a:t>
            </a:r>
            <a:r>
              <a:rPr lang="en-US" dirty="0"/>
              <a:t> 1) </a:t>
            </a:r>
            <a:r>
              <a:rPr lang="el-GR" dirty="0"/>
              <a:t>Αν υπάρχει αντικείμενο (</a:t>
            </a:r>
            <a:r>
              <a:rPr lang="en-US" dirty="0"/>
              <a:t>objectness score) </a:t>
            </a:r>
            <a:r>
              <a:rPr lang="el-GR" dirty="0"/>
              <a:t>και 2) Τις </a:t>
            </a:r>
            <a:r>
              <a:rPr lang="el-GR" b="1" dirty="0"/>
              <a:t>προσαρμοσμένες συντεταγμένες</a:t>
            </a:r>
            <a:r>
              <a:rPr lang="el-GR" dirty="0"/>
              <a:t> του </a:t>
            </a:r>
            <a:r>
              <a:rPr lang="en-US" dirty="0"/>
              <a:t>bounding box</a:t>
            </a:r>
          </a:p>
          <a:p>
            <a:r>
              <a:rPr lang="en-US" b="1" dirty="0"/>
              <a:t>Stage 2 – Fast R-CNN Head:</a:t>
            </a:r>
            <a:br>
              <a:rPr lang="en-US" dirty="0"/>
            </a:br>
            <a:r>
              <a:rPr lang="el-GR" dirty="0"/>
              <a:t>Οι προτεινόμενες περιοχές περνούν από </a:t>
            </a:r>
            <a:r>
              <a:rPr lang="en-US" b="1" dirty="0"/>
              <a:t>ROI Pooling </a:t>
            </a:r>
            <a:r>
              <a:rPr lang="en-US" dirty="0"/>
              <a:t>(Region of Interest Pooling) -&gt; (</a:t>
            </a:r>
            <a:r>
              <a:rPr lang="el-GR" dirty="0"/>
              <a:t>το οποίο είναι μια τεχνική που χρησιμοποιείται στα δίκτυα όπως το </a:t>
            </a:r>
            <a:r>
              <a:rPr lang="el-GR" b="1" dirty="0"/>
              <a:t>Faster R-CNN</a:t>
            </a:r>
            <a:r>
              <a:rPr lang="el-GR" dirty="0"/>
              <a:t>, για να μετατρέψει περιοχές με διαφορετικά μεγέθη (</a:t>
            </a:r>
            <a:r>
              <a:rPr lang="el-GR" dirty="0" err="1"/>
              <a:t>region</a:t>
            </a:r>
            <a:r>
              <a:rPr lang="el-GR" dirty="0"/>
              <a:t> </a:t>
            </a:r>
            <a:r>
              <a:rPr lang="el-GR" dirty="0" err="1"/>
              <a:t>proposals</a:t>
            </a:r>
            <a:r>
              <a:rPr lang="el-GR" dirty="0"/>
              <a:t>) σε </a:t>
            </a:r>
            <a:r>
              <a:rPr lang="el-GR" b="1" dirty="0"/>
              <a:t>σταθερού μεγέθους χαρακτηριστικά (</a:t>
            </a:r>
            <a:r>
              <a:rPr lang="el-GR" b="1" dirty="0" err="1"/>
              <a:t>fixed</a:t>
            </a:r>
            <a:r>
              <a:rPr lang="el-GR" b="1" dirty="0"/>
              <a:t>-size </a:t>
            </a:r>
            <a:r>
              <a:rPr lang="el-GR" b="1" dirty="0" err="1"/>
              <a:t>feature</a:t>
            </a:r>
            <a:r>
              <a:rPr lang="el-GR" b="1" dirty="0"/>
              <a:t> </a:t>
            </a:r>
            <a:r>
              <a:rPr lang="el-GR" b="1" dirty="0" err="1"/>
              <a:t>maps</a:t>
            </a:r>
            <a:r>
              <a:rPr lang="el-GR" b="1" dirty="0"/>
              <a:t>)</a:t>
            </a:r>
            <a:r>
              <a:rPr lang="en-US" dirty="0"/>
              <a:t>) </a:t>
            </a:r>
            <a:r>
              <a:rPr lang="el-GR" dirty="0"/>
              <a:t>και μετά ταξινομούνται (</a:t>
            </a:r>
            <a:r>
              <a:rPr lang="en-US" dirty="0"/>
              <a:t>classification) </a:t>
            </a:r>
            <a:r>
              <a:rPr lang="el-GR" dirty="0"/>
              <a:t>και γίνεται </a:t>
            </a:r>
            <a:r>
              <a:rPr lang="en-US" b="1" dirty="0"/>
              <a:t>fine-tuning</a:t>
            </a:r>
            <a:r>
              <a:rPr lang="en-US" dirty="0"/>
              <a:t> </a:t>
            </a:r>
            <a:r>
              <a:rPr lang="el-GR" dirty="0"/>
              <a:t>των </a:t>
            </a:r>
            <a:r>
              <a:rPr lang="en-US" dirty="0"/>
              <a:t>bounding boxes. Designed for low-compute inference </a:t>
            </a:r>
            <a:r>
              <a:rPr lang="el-GR" dirty="0"/>
              <a:t>λόγω του πολύ μικρού μεγέθους του </a:t>
            </a:r>
            <a:r>
              <a:rPr lang="en-US" dirty="0"/>
              <a:t>backbone </a:t>
            </a:r>
            <a:r>
              <a:rPr lang="el-GR" dirty="0"/>
              <a:t>σε σύγκριση με το </a:t>
            </a:r>
            <a:r>
              <a:rPr lang="en-US" dirty="0" err="1"/>
              <a:t>resnet</a:t>
            </a:r>
            <a:r>
              <a:rPr lang="en-US" dirty="0"/>
              <a:t> </a:t>
            </a:r>
            <a:r>
              <a:rPr lang="el-GR" dirty="0"/>
              <a:t>που χρησιμοποιείται συνήθως με το </a:t>
            </a:r>
            <a:r>
              <a:rPr lang="en-US" dirty="0"/>
              <a:t>faster </a:t>
            </a:r>
            <a:r>
              <a:rPr lang="en-US" dirty="0" err="1"/>
              <a:t>rcnn</a:t>
            </a:r>
            <a:r>
              <a:rPr lang="en-US" dirty="0"/>
              <a:t> </a:t>
            </a:r>
            <a:r>
              <a:rPr lang="el-GR" dirty="0"/>
              <a:t>που είναι πολύ βαρύ.</a:t>
            </a:r>
            <a:endParaRPr lang="en-US" dirty="0"/>
          </a:p>
          <a:p>
            <a:r>
              <a:rPr lang="en-US" b="1" dirty="0"/>
              <a:t>3. </a:t>
            </a:r>
            <a:r>
              <a:rPr lang="el-GR" b="0" dirty="0"/>
              <a:t>Στο</a:t>
            </a:r>
            <a:r>
              <a:rPr lang="en-US" b="0" dirty="0"/>
              <a:t> VGG16</a:t>
            </a:r>
            <a:r>
              <a:rPr lang="el-GR" b="0" dirty="0"/>
              <a:t> κ</a:t>
            </a:r>
            <a:r>
              <a:rPr lang="el-GR" dirty="0"/>
              <a:t>άθε επίπεδο εκτελείται </a:t>
            </a:r>
            <a:r>
              <a:rPr lang="el-GR" b="0" dirty="0"/>
              <a:t>ακριβώς μία φορά ανά </a:t>
            </a:r>
            <a:r>
              <a:rPr lang="el-GR" b="0" dirty="0" err="1"/>
              <a:t>inference</a:t>
            </a:r>
            <a:r>
              <a:rPr lang="el-GR" b="0" dirty="0"/>
              <a:t> οπότε </a:t>
            </a:r>
            <a:r>
              <a:rPr lang="el-GR" dirty="0"/>
              <a:t>είναι </a:t>
            </a:r>
            <a:r>
              <a:rPr lang="el-GR" b="0" dirty="0"/>
              <a:t>ένα </a:t>
            </a:r>
            <a:r>
              <a:rPr lang="el-GR" b="0" dirty="0" err="1"/>
              <a:t>pass</a:t>
            </a:r>
            <a:r>
              <a:rPr lang="el-GR" b="0" dirty="0"/>
              <a:t>.</a:t>
            </a:r>
            <a:endParaRPr lang="en-US" b="0" dirty="0"/>
          </a:p>
          <a:p>
            <a:r>
              <a:rPr lang="en-US" b="1" dirty="0"/>
              <a:t>4.</a:t>
            </a:r>
            <a:r>
              <a:rPr lang="en-US" dirty="0"/>
              <a:t> </a:t>
            </a:r>
            <a:r>
              <a:rPr lang="el-GR" dirty="0"/>
              <a:t>Το </a:t>
            </a:r>
            <a:r>
              <a:rPr lang="en-US" dirty="0"/>
              <a:t>BiFPN </a:t>
            </a:r>
            <a:r>
              <a:rPr lang="el-GR" dirty="0"/>
              <a:t>εφαρμόζει πολλαπλά περάσματα πάνω στα </a:t>
            </a:r>
            <a:r>
              <a:rPr lang="en-US" dirty="0"/>
              <a:t>feature maps, </a:t>
            </a:r>
            <a:r>
              <a:rPr lang="el-GR" dirty="0"/>
              <a:t>όχι στην αρχική εικόνα (</a:t>
            </a:r>
            <a:r>
              <a:rPr lang="en-US" dirty="0"/>
              <a:t>original image). </a:t>
            </a:r>
            <a:r>
              <a:rPr lang="el-GR" dirty="0"/>
              <a:t>Παραμένει ένα </a:t>
            </a:r>
            <a:r>
              <a:rPr lang="en-US" dirty="0"/>
              <a:t>single inference pass, </a:t>
            </a:r>
            <a:r>
              <a:rPr lang="el-GR" dirty="0"/>
              <a:t>αλλά τα </a:t>
            </a:r>
            <a:r>
              <a:rPr lang="en-US" dirty="0"/>
              <a:t>features </a:t>
            </a:r>
            <a:r>
              <a:rPr lang="el-GR" dirty="0" err="1"/>
              <a:t>επανασυνδυάζονται</a:t>
            </a:r>
            <a:r>
              <a:rPr lang="el-GR" dirty="0"/>
              <a:t> εσωτερικά πολλές φορές πριν το τελικό </a:t>
            </a:r>
            <a:r>
              <a:rPr lang="en-US" dirty="0"/>
              <a:t>output.</a:t>
            </a:r>
            <a:r>
              <a:rPr lang="el-GR" dirty="0"/>
              <a:t> </a:t>
            </a:r>
            <a:r>
              <a:rPr lang="en-US" dirty="0"/>
              <a:t>Balanced for both accuracy and efficiency</a:t>
            </a:r>
            <a:r>
              <a:rPr lang="el-GR" dirty="0"/>
              <a:t> το μικρό </a:t>
            </a:r>
            <a:r>
              <a:rPr lang="en-US" dirty="0"/>
              <a:t>variant D1 </a:t>
            </a:r>
            <a:r>
              <a:rPr lang="el-GR" dirty="0"/>
              <a:t>που είναι ένα μεγαλύτερο από το </a:t>
            </a:r>
            <a:r>
              <a:rPr lang="en-US" dirty="0"/>
              <a:t>D0 </a:t>
            </a:r>
            <a:r>
              <a:rPr lang="el-GR" dirty="0"/>
              <a:t>και πολύ μικρότερο από το </a:t>
            </a:r>
            <a:r>
              <a:rPr lang="en-US" dirty="0"/>
              <a:t>D7.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9CDFC-08E2-4DCC-9882-6D1727612BDE}" type="slidenum">
              <a:rPr lang="el-GR" smtClean="0"/>
              <a:t>10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286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Το TensorRT βελτιστοποιεί μοντέλα </a:t>
            </a:r>
            <a:r>
              <a:rPr lang="el-GR" dirty="0" err="1"/>
              <a:t>deep</a:t>
            </a:r>
            <a:r>
              <a:rPr lang="el-GR" dirty="0"/>
              <a:t> </a:t>
            </a:r>
            <a:r>
              <a:rPr lang="el-GR" dirty="0" err="1"/>
              <a:t>learning</a:t>
            </a:r>
            <a:r>
              <a:rPr lang="el-GR" dirty="0"/>
              <a:t> για NVIDIA </a:t>
            </a:r>
            <a:r>
              <a:rPr lang="el-GR" dirty="0" err="1"/>
              <a:t>GPUs</a:t>
            </a:r>
            <a:r>
              <a:rPr lang="el-GR" dirty="0"/>
              <a:t> μειώνοντας την ακρίβεια των αριθμών (FP32 → FP16/INT8), συγχωνεύοντας </a:t>
            </a:r>
            <a:r>
              <a:rPr lang="el-GR" dirty="0" err="1"/>
              <a:t>layers</a:t>
            </a:r>
            <a:r>
              <a:rPr lang="el-GR" dirty="0"/>
              <a:t>, επιλέγοντας τους ταχύτερους αλγόριθμους (</a:t>
            </a:r>
            <a:r>
              <a:rPr lang="el-GR" dirty="0" err="1"/>
              <a:t>kernels</a:t>
            </a:r>
            <a:r>
              <a:rPr lang="el-GR" dirty="0"/>
              <a:t>) και διαχειριζόμενο τη μνήμη πιο αποδοτικά. Έτσι, αυξάνει σημαντικά την ταχύτητα εκτέλεσης και μειώνει την κατανάλωση πόρων, κάτι κρίσιμο για πραγματικού χρόνου εφαρμογές ή </a:t>
            </a:r>
            <a:r>
              <a:rPr lang="el-GR" dirty="0" err="1"/>
              <a:t>embedded</a:t>
            </a:r>
            <a:r>
              <a:rPr lang="el-GR" dirty="0"/>
              <a:t> συστήματα.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9CDFC-08E2-4DCC-9882-6D1727612BDE}" type="slidenum">
              <a:rPr lang="el-GR" smtClean="0"/>
              <a:t>15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00984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b="1" dirty="0" err="1"/>
              <a:t>Two-Stage</a:t>
            </a:r>
            <a:r>
              <a:rPr lang="el-GR" b="1" dirty="0"/>
              <a:t> Association</a:t>
            </a:r>
          </a:p>
          <a:p>
            <a:r>
              <a:rPr lang="el-GR" dirty="0"/>
              <a:t>Χρησιμοποιείται σε </a:t>
            </a:r>
            <a:r>
              <a:rPr lang="el-GR" dirty="0" err="1"/>
              <a:t>ByteTrack</a:t>
            </a:r>
            <a:r>
              <a:rPr lang="el-GR" dirty="0"/>
              <a:t> και </a:t>
            </a:r>
            <a:r>
              <a:rPr lang="el-GR" dirty="0" err="1"/>
              <a:t>BoT</a:t>
            </a:r>
            <a:r>
              <a:rPr lang="el-GR" dirty="0"/>
              <a:t>-SORT.</a:t>
            </a:r>
          </a:p>
          <a:p>
            <a:r>
              <a:rPr lang="el-GR" b="1" dirty="0"/>
              <a:t>1ο Στάδιο:</a:t>
            </a:r>
            <a:r>
              <a:rPr lang="el-GR" dirty="0"/>
              <a:t> </a:t>
            </a:r>
            <a:r>
              <a:rPr lang="el-GR" b="0" dirty="0"/>
              <a:t>Τα </a:t>
            </a:r>
            <a:r>
              <a:rPr lang="el-GR" b="0" dirty="0" err="1"/>
              <a:t>high-confidence</a:t>
            </a:r>
            <a:r>
              <a:rPr lang="el-GR" b="0" dirty="0"/>
              <a:t> </a:t>
            </a:r>
            <a:r>
              <a:rPr lang="el-GR" b="0" dirty="0" err="1"/>
              <a:t>detections</a:t>
            </a:r>
            <a:r>
              <a:rPr lang="el-GR" b="0" dirty="0"/>
              <a:t> συσχετίζονται με υπάρχοντα </a:t>
            </a:r>
            <a:r>
              <a:rPr lang="en-US" b="0" dirty="0"/>
              <a:t>tracks </a:t>
            </a:r>
            <a:r>
              <a:rPr lang="el-GR" b="0" dirty="0"/>
              <a:t>με βάση IoU ή εμφάνιση (</a:t>
            </a:r>
            <a:r>
              <a:rPr lang="el-GR" b="0" dirty="0" err="1"/>
              <a:t>appearance</a:t>
            </a:r>
            <a:r>
              <a:rPr lang="el-GR" b="0" dirty="0"/>
              <a:t>).</a:t>
            </a:r>
          </a:p>
          <a:p>
            <a:r>
              <a:rPr lang="el-GR" b="1" dirty="0"/>
              <a:t>2ο Στάδιο:</a:t>
            </a:r>
            <a:r>
              <a:rPr lang="el-GR" dirty="0"/>
              <a:t> </a:t>
            </a:r>
            <a:r>
              <a:rPr lang="el-GR" b="0" dirty="0"/>
              <a:t>Τα </a:t>
            </a:r>
            <a:r>
              <a:rPr lang="el-GR" b="0" dirty="0" err="1"/>
              <a:t>low-confidence</a:t>
            </a:r>
            <a:r>
              <a:rPr lang="el-GR" b="0" dirty="0"/>
              <a:t> </a:t>
            </a:r>
            <a:r>
              <a:rPr lang="el-GR" b="0" dirty="0" err="1"/>
              <a:t>detections</a:t>
            </a:r>
            <a:r>
              <a:rPr lang="el-GR" b="0" dirty="0"/>
              <a:t> επιχειρούν να ταιριάξουν με τα υπόλοιπα χαμένα </a:t>
            </a:r>
            <a:r>
              <a:rPr lang="en-US" b="0" dirty="0"/>
              <a:t>tracks</a:t>
            </a:r>
            <a:r>
              <a:rPr lang="el-GR" b="0" dirty="0"/>
              <a:t>. Επιτρέπει την ανάκτηση αντικειμένων που χάθηκαν προσωρινά λόγω θορύβου ή απόκρυψης.</a:t>
            </a:r>
            <a:endParaRPr lang="en-US" b="0" dirty="0"/>
          </a:p>
          <a:p>
            <a:r>
              <a:rPr lang="en-US" b="0" dirty="0" err="1"/>
              <a:t>Mahalanobis</a:t>
            </a:r>
            <a:r>
              <a:rPr lang="en-US" b="0" dirty="0"/>
              <a:t> distance -&gt; </a:t>
            </a:r>
            <a:r>
              <a:rPr lang="el-GR" b="0" dirty="0"/>
              <a:t>μετράει την απόσταση μεταξύ των </a:t>
            </a:r>
            <a:r>
              <a:rPr lang="en-US" b="0" dirty="0"/>
              <a:t>predicted object positions </a:t>
            </a:r>
            <a:r>
              <a:rPr lang="el-GR" b="0" dirty="0"/>
              <a:t>χρησιμοποιώντας το </a:t>
            </a:r>
            <a:r>
              <a:rPr lang="en-US" b="0" dirty="0"/>
              <a:t>Kalman filter(</a:t>
            </a:r>
            <a:r>
              <a:rPr lang="el-GR" b="0" dirty="0"/>
              <a:t>είναι ένα </a:t>
            </a:r>
            <a:r>
              <a:rPr lang="en-US" b="0" dirty="0"/>
              <a:t>predictive model </a:t>
            </a:r>
            <a:r>
              <a:rPr lang="el-GR" b="0" dirty="0"/>
              <a:t>το οποίο υπολογίζει την μελλοντική τοποθεσία ενός </a:t>
            </a:r>
            <a:r>
              <a:rPr lang="en-US" b="0" dirty="0"/>
              <a:t>object </a:t>
            </a:r>
            <a:r>
              <a:rPr lang="el-GR" b="0" dirty="0"/>
              <a:t>μέσω του προηγούμενου </a:t>
            </a:r>
            <a:r>
              <a:rPr lang="en-US" b="0" dirty="0"/>
              <a:t>state(</a:t>
            </a:r>
            <a:r>
              <a:rPr lang="el-GR" b="0" dirty="0"/>
              <a:t>θέση και ταχύτητα</a:t>
            </a:r>
            <a:r>
              <a:rPr lang="en-US" b="0" dirty="0"/>
              <a:t>))</a:t>
            </a:r>
            <a:r>
              <a:rPr lang="el-GR" b="0" dirty="0"/>
              <a:t> και των καινούριων </a:t>
            </a:r>
            <a:r>
              <a:rPr lang="en-US" b="0" dirty="0"/>
              <a:t>detections.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Cosine distance -&gt; </a:t>
            </a:r>
            <a:r>
              <a:rPr lang="el-GR" b="0" dirty="0"/>
              <a:t>χρησιμοποιείται στα </a:t>
            </a:r>
            <a:r>
              <a:rPr lang="en-US" b="0" dirty="0" err="1"/>
              <a:t>ReID</a:t>
            </a:r>
            <a:r>
              <a:rPr lang="en-US" b="0" dirty="0"/>
              <a:t> features </a:t>
            </a:r>
            <a:r>
              <a:rPr lang="el-GR" b="0" dirty="0"/>
              <a:t>και στην ουσία συγκρίνει το τωρινό </a:t>
            </a:r>
            <a:r>
              <a:rPr lang="en-US" b="0" dirty="0"/>
              <a:t>detection appearance </a:t>
            </a:r>
            <a:r>
              <a:rPr lang="el-GR" b="0" dirty="0"/>
              <a:t>με τα προηγούμενα </a:t>
            </a:r>
            <a:r>
              <a:rPr lang="en-US" dirty="0"/>
              <a:t>appearances </a:t>
            </a:r>
            <a:r>
              <a:rPr lang="el-GR" dirty="0"/>
              <a:t>των</a:t>
            </a:r>
            <a:r>
              <a:rPr lang="en-US" dirty="0"/>
              <a:t> tracked objects</a:t>
            </a:r>
            <a:r>
              <a:rPr lang="el-GR" dirty="0"/>
              <a:t> χρησιμοποιώντας </a:t>
            </a:r>
            <a:r>
              <a:rPr lang="en-US" dirty="0"/>
              <a:t>cosine similarity.</a:t>
            </a:r>
            <a:endParaRPr lang="el-GR" b="0" dirty="0"/>
          </a:p>
          <a:p>
            <a:r>
              <a:rPr lang="el-GR" b="1" dirty="0" err="1"/>
              <a:t>Re</a:t>
            </a:r>
            <a:r>
              <a:rPr lang="el-GR" b="1" dirty="0"/>
              <a:t>-ID (</a:t>
            </a:r>
            <a:r>
              <a:rPr lang="el-GR" b="1" dirty="0" err="1"/>
              <a:t>Re-Identification</a:t>
            </a:r>
            <a:r>
              <a:rPr lang="el-GR" b="1" dirty="0"/>
              <a:t>)</a:t>
            </a:r>
          </a:p>
          <a:p>
            <a:r>
              <a:rPr lang="el-GR" b="0" dirty="0"/>
              <a:t>Χρησιμοποιείται σε </a:t>
            </a:r>
            <a:r>
              <a:rPr lang="el-GR" b="0" dirty="0" err="1"/>
              <a:t>DeepSORT</a:t>
            </a:r>
            <a:r>
              <a:rPr lang="el-GR" b="0" dirty="0"/>
              <a:t> και </a:t>
            </a:r>
            <a:r>
              <a:rPr lang="el-GR" b="0" dirty="0" err="1"/>
              <a:t>BoT</a:t>
            </a:r>
            <a:r>
              <a:rPr lang="el-GR" b="0" dirty="0"/>
              <a:t>-SORT.</a:t>
            </a:r>
            <a:r>
              <a:rPr lang="en-US" b="0" dirty="0"/>
              <a:t> </a:t>
            </a:r>
            <a:r>
              <a:rPr lang="el-GR" b="0" dirty="0"/>
              <a:t>Εξάγεται ένα οπτικό αποτύπωμα (</a:t>
            </a:r>
            <a:r>
              <a:rPr lang="el-GR" b="0" dirty="0" err="1"/>
              <a:t>embedding</a:t>
            </a:r>
            <a:r>
              <a:rPr lang="el-GR" b="0" dirty="0"/>
              <a:t>) για κάθε ανίχνευση με χρήση CNN.</a:t>
            </a:r>
            <a:r>
              <a:rPr lang="en-US" b="0" dirty="0"/>
              <a:t> </a:t>
            </a:r>
            <a:r>
              <a:rPr lang="el-GR" b="0" dirty="0"/>
              <a:t>Χρησιμοποιείται για να αναγνωρίζει το ίδιο αντικείμενο σε διαφορετικά καρέ, ακόμα κι αν αλλάξει θέση ή εμφανιστεί ξανά.</a:t>
            </a:r>
            <a:r>
              <a:rPr lang="en-US" b="0" dirty="0"/>
              <a:t> </a:t>
            </a:r>
            <a:r>
              <a:rPr lang="el-GR" b="0" dirty="0"/>
              <a:t>Ιδανικό για σκηνές με </a:t>
            </a:r>
            <a:r>
              <a:rPr lang="el-GR" b="0" dirty="0" err="1"/>
              <a:t>occlusion</a:t>
            </a:r>
            <a:r>
              <a:rPr lang="el-GR" b="0" dirty="0"/>
              <a:t> ή πολλά παρόμοια αντικείμενα.</a:t>
            </a:r>
            <a:endParaRPr lang="en-US" b="0" dirty="0"/>
          </a:p>
          <a:p>
            <a:r>
              <a:rPr lang="el-GR" b="1" dirty="0"/>
              <a:t>Camera </a:t>
            </a:r>
            <a:r>
              <a:rPr lang="el-GR" b="1" dirty="0" err="1"/>
              <a:t>Motion</a:t>
            </a:r>
            <a:r>
              <a:rPr lang="el-GR" b="1" dirty="0"/>
              <a:t> </a:t>
            </a:r>
            <a:r>
              <a:rPr lang="el-GR" b="1" dirty="0" err="1"/>
              <a:t>Compensation</a:t>
            </a:r>
            <a:r>
              <a:rPr lang="el-GR" b="1" dirty="0"/>
              <a:t> (CMC)</a:t>
            </a:r>
          </a:p>
          <a:p>
            <a:r>
              <a:rPr lang="el-GR" b="0" dirty="0"/>
              <a:t>Χρησιμοποιείται σε </a:t>
            </a:r>
            <a:r>
              <a:rPr lang="el-GR" b="0" dirty="0" err="1"/>
              <a:t>BoT</a:t>
            </a:r>
            <a:r>
              <a:rPr lang="el-GR" b="0" dirty="0"/>
              <a:t>-SORT.</a:t>
            </a:r>
            <a:r>
              <a:rPr lang="en-US" b="0" dirty="0"/>
              <a:t> </a:t>
            </a:r>
            <a:r>
              <a:rPr lang="el-GR" b="0" dirty="0"/>
              <a:t>Αντισταθμίζει κινήσεις της κάμερας (π.χ. σε </a:t>
            </a:r>
            <a:r>
              <a:rPr lang="el-GR" b="0" dirty="0" err="1"/>
              <a:t>drone</a:t>
            </a:r>
            <a:r>
              <a:rPr lang="el-GR" b="0" dirty="0"/>
              <a:t>) με </a:t>
            </a:r>
            <a:r>
              <a:rPr lang="el-GR" b="0" dirty="0" err="1"/>
              <a:t>affine</a:t>
            </a:r>
            <a:r>
              <a:rPr lang="el-GR" b="0" dirty="0"/>
              <a:t> </a:t>
            </a:r>
            <a:r>
              <a:rPr lang="el-GR" b="0" dirty="0" err="1"/>
              <a:t>transformations</a:t>
            </a:r>
            <a:r>
              <a:rPr lang="el-GR" b="0" dirty="0"/>
              <a:t>.</a:t>
            </a:r>
            <a:r>
              <a:rPr lang="en-US" b="0" dirty="0"/>
              <a:t> </a:t>
            </a:r>
            <a:r>
              <a:rPr lang="el-GR" b="0" dirty="0"/>
              <a:t>Εξαλείφει τις μετατοπίσεις φόντου ώστε να μην μπερδεύονται τα αντικείμενα.</a:t>
            </a:r>
            <a:r>
              <a:rPr lang="en-US" b="0" dirty="0"/>
              <a:t> </a:t>
            </a:r>
            <a:r>
              <a:rPr lang="el-GR" b="0" dirty="0"/>
              <a:t>Βελτιώνει σημαντικά την ακρίβεια σε </a:t>
            </a:r>
            <a:r>
              <a:rPr lang="el-GR" b="0" dirty="0" err="1"/>
              <a:t>outdoor</a:t>
            </a:r>
            <a:r>
              <a:rPr lang="el-GR" b="0" dirty="0"/>
              <a:t> </a:t>
            </a:r>
            <a:r>
              <a:rPr lang="el-GR" b="0" dirty="0" err="1"/>
              <a:t>tracking</a:t>
            </a:r>
            <a:r>
              <a:rPr lang="el-GR" b="0" dirty="0"/>
              <a:t> με κινούμενη κάμερα.</a:t>
            </a:r>
            <a:endParaRPr lang="en-US" b="0" dirty="0"/>
          </a:p>
          <a:p>
            <a:endParaRPr lang="el-GR" dirty="0"/>
          </a:p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9CDFC-08E2-4DCC-9882-6D1727612BDE}" type="slidenum">
              <a:rPr lang="el-GR" smtClean="0"/>
              <a:t>19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19498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628650" lvl="1" indent="-171450" eaLnBrk="0" fontAlgn="base" hangingPunct="0">
                  <a:lnSpc>
                    <a:spcPct val="100000"/>
                  </a:lnSpc>
                  <a:spcBef>
                    <a:spcPct val="0"/>
                  </a:spcBef>
                  <a:buClrTx/>
                  <a:buFont typeface="Arial" panose="020B0604020202020204" pitchFamily="34" charset="0"/>
                  <a:buChar char="•"/>
                </a:pPr>
                <a:r>
                  <a:rPr lang="en-US" dirty="0"/>
                  <a:t>Confidence thresholds: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≥0.7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𝑅𝐺𝐵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≥0.5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𝑇h𝑒𝑟𝑚𝑎𝑙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l-GR" altLang="el-GR" dirty="0">
                  <a:solidFill>
                    <a:schemeClr val="tx1"/>
                  </a:solidFill>
                </a:endParaRPr>
              </a:p>
              <a:p>
                <a:pPr marL="628650" lvl="1" indent="-171450" eaLnBrk="0" fontAlgn="base" hangingPunct="0">
                  <a:lnSpc>
                    <a:spcPct val="100000"/>
                  </a:lnSpc>
                  <a:spcBef>
                    <a:spcPct val="0"/>
                  </a:spcBef>
                  <a:buClrTx/>
                  <a:buFont typeface="Arial" panose="020B0604020202020204" pitchFamily="34" charset="0"/>
                  <a:buChar char="•"/>
                </a:pPr>
                <a:r>
                  <a:rPr lang="en-US" dirty="0"/>
                  <a:t>Confidence Matched detections shown as: FIRE (THERMAL ONLY) / FIRE (RGB ONLY) / FIRE (THERMAL + RGB)</a:t>
                </a:r>
              </a:p>
              <a:p>
                <a:pPr marL="628650" lvl="1" indent="-171450" eaLnBrk="0" fontAlgn="base" hangingPunct="0">
                  <a:lnSpc>
                    <a:spcPct val="100000"/>
                  </a:lnSpc>
                  <a:spcBef>
                    <a:spcPct val="0"/>
                  </a:spcBef>
                  <a:buClrTx/>
                  <a:buFont typeface="Arial" panose="020B0604020202020204" pitchFamily="34" charset="0"/>
                  <a:buChar char="•"/>
                </a:pPr>
                <a:r>
                  <a:rPr lang="en-US" dirty="0"/>
                  <a:t>Real-time GPS logging included in terminal</a:t>
                </a:r>
              </a:p>
              <a:p>
                <a:pPr marL="628650" lvl="1" indent="-17145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≥0.5</m:t>
                    </m:r>
                  </m:oMath>
                </a14:m>
                <a:r>
                  <a:rPr lang="en-US" dirty="0"/>
                  <a:t> used for RGB-Thermal fire match – strict but realistic</a:t>
                </a:r>
                <a:endParaRPr lang="el-GR" altLang="el-GR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  <a:p>
                <a:endParaRPr lang="el-G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628650" lvl="1" indent="-171450" eaLnBrk="0" fontAlgn="base" hangingPunct="0">
                  <a:lnSpc>
                    <a:spcPct val="100000"/>
                  </a:lnSpc>
                  <a:spcBef>
                    <a:spcPct val="0"/>
                  </a:spcBef>
                  <a:buClrTx/>
                  <a:buFont typeface="Arial" panose="020B0604020202020204" pitchFamily="34" charset="0"/>
                  <a:buChar char="•"/>
                </a:pPr>
                <a:r>
                  <a:rPr lang="en-US" dirty="0"/>
                  <a:t>Confidence thresholds: </a:t>
                </a:r>
                <a:r>
                  <a:rPr lang="en-US" b="0" i="0">
                    <a:latin typeface="Cambria Math" panose="02040503050406030204" pitchFamily="18" charset="0"/>
                  </a:rPr>
                  <a:t>≥0.7 (𝑅𝐺𝐵), ≥0.5 (𝑇ℎ𝑒𝑟𝑚𝑎𝑙)</a:t>
                </a:r>
                <a:endParaRPr lang="el-GR" altLang="el-GR" dirty="0">
                  <a:solidFill>
                    <a:schemeClr val="tx1"/>
                  </a:solidFill>
                </a:endParaRPr>
              </a:p>
              <a:p>
                <a:pPr marL="628650" lvl="1" indent="-171450" eaLnBrk="0" fontAlgn="base" hangingPunct="0">
                  <a:lnSpc>
                    <a:spcPct val="100000"/>
                  </a:lnSpc>
                  <a:spcBef>
                    <a:spcPct val="0"/>
                  </a:spcBef>
                  <a:buClrTx/>
                  <a:buFont typeface="Arial" panose="020B0604020202020204" pitchFamily="34" charset="0"/>
                  <a:buChar char="•"/>
                </a:pPr>
                <a:r>
                  <a:rPr lang="en-US" dirty="0"/>
                  <a:t>Confidence Matched detections shown as: FIRE (THERMAL ONLY) / FIRE (RGB ONLY) / FIRE (THERMAL + RGB)</a:t>
                </a:r>
              </a:p>
              <a:p>
                <a:pPr marL="628650" lvl="1" indent="-171450" eaLnBrk="0" fontAlgn="base" hangingPunct="0">
                  <a:lnSpc>
                    <a:spcPct val="100000"/>
                  </a:lnSpc>
                  <a:spcBef>
                    <a:spcPct val="0"/>
                  </a:spcBef>
                  <a:buClrTx/>
                  <a:buFont typeface="Arial" panose="020B0604020202020204" pitchFamily="34" charset="0"/>
                  <a:buChar char="•"/>
                </a:pPr>
                <a:r>
                  <a:rPr lang="en-US" dirty="0"/>
                  <a:t>Real-time GPS logging included in terminal</a:t>
                </a:r>
              </a:p>
              <a:p>
                <a:pPr marL="628650" lvl="1" indent="-17145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 typeface="Arial" panose="020B0604020202020204" pitchFamily="34" charset="0"/>
                  <a:buChar char="•"/>
                </a:pPr>
                <a:r>
                  <a:rPr lang="en-US" b="0" i="0">
                    <a:latin typeface="Cambria Math" panose="02040503050406030204" pitchFamily="18" charset="0"/>
                  </a:rPr>
                  <a:t>𝐼𝑜𝑈≥0.5</a:t>
                </a:r>
                <a:r>
                  <a:rPr lang="en-US" dirty="0"/>
                  <a:t> used for RGB-Thermal fire match – strict but realistic</a:t>
                </a:r>
                <a:endParaRPr lang="el-GR" altLang="el-GR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  <a:p>
                <a:endParaRPr lang="el-G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9CDFC-08E2-4DCC-9882-6D1727612BDE}" type="slidenum">
              <a:rPr lang="el-GR" smtClean="0"/>
              <a:t>26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0293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50967" y="2940500"/>
            <a:ext cx="7010400" cy="215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400">
                <a:solidFill>
                  <a:srgbClr val="24116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50967" y="5180867"/>
            <a:ext cx="4920800" cy="624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" y="1"/>
            <a:ext cx="6303735" cy="30091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811240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"/>
          <p:cNvSpPr txBox="1">
            <a:spLocks noGrp="1"/>
          </p:cNvSpPr>
          <p:nvPr>
            <p:ph type="title" hasCustomPrompt="1"/>
          </p:nvPr>
        </p:nvSpPr>
        <p:spPr>
          <a:xfrm>
            <a:off x="5435133" y="3061867"/>
            <a:ext cx="5124400" cy="1446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87" name="Google Shape;87;p11"/>
          <p:cNvSpPr txBox="1">
            <a:spLocks noGrp="1"/>
          </p:cNvSpPr>
          <p:nvPr>
            <p:ph type="subTitle" idx="1"/>
          </p:nvPr>
        </p:nvSpPr>
        <p:spPr>
          <a:xfrm>
            <a:off x="5435133" y="4568933"/>
            <a:ext cx="5124400" cy="6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88" name="Google Shape;8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888267" y="3848834"/>
            <a:ext cx="6303735" cy="30091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4750146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7018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2" hasCustomPrompt="1"/>
          </p:nvPr>
        </p:nvSpPr>
        <p:spPr>
          <a:xfrm>
            <a:off x="960000" y="1974511"/>
            <a:ext cx="979600" cy="596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3" hasCustomPrompt="1"/>
          </p:nvPr>
        </p:nvSpPr>
        <p:spPr>
          <a:xfrm>
            <a:off x="960000" y="3987321"/>
            <a:ext cx="979600" cy="596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4" hasCustomPrompt="1"/>
          </p:nvPr>
        </p:nvSpPr>
        <p:spPr>
          <a:xfrm>
            <a:off x="4408000" y="1974511"/>
            <a:ext cx="979600" cy="596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5" hasCustomPrompt="1"/>
          </p:nvPr>
        </p:nvSpPr>
        <p:spPr>
          <a:xfrm>
            <a:off x="4408000" y="3987321"/>
            <a:ext cx="979600" cy="596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6" hasCustomPrompt="1"/>
          </p:nvPr>
        </p:nvSpPr>
        <p:spPr>
          <a:xfrm>
            <a:off x="7856000" y="1974511"/>
            <a:ext cx="979600" cy="596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7" hasCustomPrompt="1"/>
          </p:nvPr>
        </p:nvSpPr>
        <p:spPr>
          <a:xfrm>
            <a:off x="7856000" y="3987321"/>
            <a:ext cx="979600" cy="596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"/>
          </p:nvPr>
        </p:nvSpPr>
        <p:spPr>
          <a:xfrm>
            <a:off x="960000" y="2701933"/>
            <a:ext cx="3376000" cy="6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8"/>
          </p:nvPr>
        </p:nvSpPr>
        <p:spPr>
          <a:xfrm>
            <a:off x="4408000" y="2701933"/>
            <a:ext cx="3376000" cy="6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9"/>
          </p:nvPr>
        </p:nvSpPr>
        <p:spPr>
          <a:xfrm>
            <a:off x="7856000" y="2701933"/>
            <a:ext cx="3376000" cy="6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13"/>
          </p:nvPr>
        </p:nvSpPr>
        <p:spPr>
          <a:xfrm>
            <a:off x="960000" y="4726533"/>
            <a:ext cx="3376000" cy="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4"/>
          </p:nvPr>
        </p:nvSpPr>
        <p:spPr>
          <a:xfrm>
            <a:off x="4408000" y="4726533"/>
            <a:ext cx="3376000" cy="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5"/>
          </p:nvPr>
        </p:nvSpPr>
        <p:spPr>
          <a:xfrm>
            <a:off x="7856000" y="4726533"/>
            <a:ext cx="3376000" cy="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04" name="Google Shape;104;p13"/>
          <p:cNvGrpSpPr/>
          <p:nvPr/>
        </p:nvGrpSpPr>
        <p:grpSpPr>
          <a:xfrm>
            <a:off x="0" y="5"/>
            <a:ext cx="12192005" cy="6857995"/>
            <a:chOff x="0" y="4"/>
            <a:chExt cx="9144004" cy="5143496"/>
          </a:xfrm>
        </p:grpSpPr>
        <p:pic>
          <p:nvPicPr>
            <p:cNvPr id="105" name="Google Shape;105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" name="Google Shape;107;p13"/>
          <p:cNvGrpSpPr/>
          <p:nvPr/>
        </p:nvGrpSpPr>
        <p:grpSpPr>
          <a:xfrm rot="-10539848" flipH="1">
            <a:off x="8144751" y="5398767"/>
            <a:ext cx="6098535" cy="4638956"/>
            <a:chOff x="1522650" y="1117750"/>
            <a:chExt cx="4574075" cy="3479350"/>
          </a:xfrm>
        </p:grpSpPr>
        <p:sp>
          <p:nvSpPr>
            <p:cNvPr id="108" name="Google Shape;108;p13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427992441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14"/>
          <p:cNvGrpSpPr/>
          <p:nvPr/>
        </p:nvGrpSpPr>
        <p:grpSpPr>
          <a:xfrm>
            <a:off x="1" y="0"/>
            <a:ext cx="12192001" cy="6858000"/>
            <a:chOff x="0" y="0"/>
            <a:chExt cx="9144001" cy="5143500"/>
          </a:xfrm>
        </p:grpSpPr>
        <p:pic>
          <p:nvPicPr>
            <p:cNvPr id="112" name="Google Shape;112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4" name="Google Shape;114;p14"/>
          <p:cNvGrpSpPr/>
          <p:nvPr/>
        </p:nvGrpSpPr>
        <p:grpSpPr>
          <a:xfrm rot="10800000">
            <a:off x="8938969" y="5082263"/>
            <a:ext cx="6098767" cy="4639133"/>
            <a:chOff x="1522650" y="1117750"/>
            <a:chExt cx="4574075" cy="3479350"/>
          </a:xfrm>
        </p:grpSpPr>
        <p:sp>
          <p:nvSpPr>
            <p:cNvPr id="115" name="Google Shape;115;p14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6465794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5"/>
          <p:cNvGrpSpPr/>
          <p:nvPr/>
        </p:nvGrpSpPr>
        <p:grpSpPr>
          <a:xfrm>
            <a:off x="0" y="5"/>
            <a:ext cx="12192005" cy="6857995"/>
            <a:chOff x="0" y="4"/>
            <a:chExt cx="9144004" cy="5143496"/>
          </a:xfrm>
        </p:grpSpPr>
        <p:pic>
          <p:nvPicPr>
            <p:cNvPr id="120" name="Google Shape;120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2" name="Google Shape;122;p15"/>
          <p:cNvGrpSpPr/>
          <p:nvPr/>
        </p:nvGrpSpPr>
        <p:grpSpPr>
          <a:xfrm rot="-10539848" flipH="1">
            <a:off x="8144751" y="5398767"/>
            <a:ext cx="6098535" cy="4638956"/>
            <a:chOff x="1522650" y="1117750"/>
            <a:chExt cx="4574075" cy="3479350"/>
          </a:xfrm>
        </p:grpSpPr>
        <p:sp>
          <p:nvSpPr>
            <p:cNvPr id="123" name="Google Shape;123;p15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5185567" y="1333400"/>
            <a:ext cx="4274000" cy="14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ubTitle" idx="1"/>
          </p:nvPr>
        </p:nvSpPr>
        <p:spPr>
          <a:xfrm>
            <a:off x="5185567" y="2842600"/>
            <a:ext cx="5580400" cy="26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8798611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6"/>
          <p:cNvGrpSpPr/>
          <p:nvPr/>
        </p:nvGrpSpPr>
        <p:grpSpPr>
          <a:xfrm>
            <a:off x="1" y="0"/>
            <a:ext cx="12192001" cy="6858000"/>
            <a:chOff x="0" y="0"/>
            <a:chExt cx="9144001" cy="5143500"/>
          </a:xfrm>
        </p:grpSpPr>
        <p:pic>
          <p:nvPicPr>
            <p:cNvPr id="129" name="Google Shape;129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1" name="Google Shape;131;p16"/>
          <p:cNvGrpSpPr/>
          <p:nvPr/>
        </p:nvGrpSpPr>
        <p:grpSpPr>
          <a:xfrm rot="10800000">
            <a:off x="8938969" y="5082263"/>
            <a:ext cx="6098767" cy="4639133"/>
            <a:chOff x="1522650" y="1117750"/>
            <a:chExt cx="4574075" cy="3479350"/>
          </a:xfrm>
        </p:grpSpPr>
        <p:sp>
          <p:nvSpPr>
            <p:cNvPr id="132" name="Google Shape;132;p16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34" name="Google Shape;134;p16"/>
          <p:cNvSpPr txBox="1">
            <a:spLocks noGrp="1"/>
          </p:cNvSpPr>
          <p:nvPr>
            <p:ph type="title"/>
          </p:nvPr>
        </p:nvSpPr>
        <p:spPr>
          <a:xfrm>
            <a:off x="950967" y="942767"/>
            <a:ext cx="3127200" cy="12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subTitle" idx="1"/>
          </p:nvPr>
        </p:nvSpPr>
        <p:spPr>
          <a:xfrm>
            <a:off x="950967" y="2142367"/>
            <a:ext cx="3127200" cy="1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6" name="Google Shape;136;p16"/>
          <p:cNvSpPr>
            <a:spLocks noGrp="1"/>
          </p:cNvSpPr>
          <p:nvPr>
            <p:ph type="pic" idx="2"/>
          </p:nvPr>
        </p:nvSpPr>
        <p:spPr>
          <a:xfrm>
            <a:off x="7451333" y="719333"/>
            <a:ext cx="3734800" cy="5419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37" name="Google Shape;137;p16"/>
          <p:cNvSpPr>
            <a:spLocks noGrp="1"/>
          </p:cNvSpPr>
          <p:nvPr>
            <p:ph type="pic" idx="3"/>
          </p:nvPr>
        </p:nvSpPr>
        <p:spPr>
          <a:xfrm>
            <a:off x="4228600" y="719333"/>
            <a:ext cx="3072400" cy="3047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38" name="Google Shape;138;p16"/>
          <p:cNvSpPr>
            <a:spLocks noGrp="1"/>
          </p:cNvSpPr>
          <p:nvPr>
            <p:ph type="pic" idx="4"/>
          </p:nvPr>
        </p:nvSpPr>
        <p:spPr>
          <a:xfrm>
            <a:off x="4228600" y="3938367"/>
            <a:ext cx="3072400" cy="2200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39" name="Google Shape;139;p16"/>
          <p:cNvSpPr>
            <a:spLocks noGrp="1"/>
          </p:cNvSpPr>
          <p:nvPr>
            <p:ph type="pic" idx="5"/>
          </p:nvPr>
        </p:nvSpPr>
        <p:spPr>
          <a:xfrm>
            <a:off x="1005867" y="3938367"/>
            <a:ext cx="3072400" cy="2200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77016670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17"/>
          <p:cNvGrpSpPr/>
          <p:nvPr/>
        </p:nvGrpSpPr>
        <p:grpSpPr>
          <a:xfrm>
            <a:off x="0" y="5"/>
            <a:ext cx="12192005" cy="6857995"/>
            <a:chOff x="0" y="4"/>
            <a:chExt cx="9144004" cy="5143496"/>
          </a:xfrm>
        </p:grpSpPr>
        <p:pic>
          <p:nvPicPr>
            <p:cNvPr id="142" name="Google Shape;142;p1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" name="Google Shape;144;p17"/>
          <p:cNvGrpSpPr/>
          <p:nvPr/>
        </p:nvGrpSpPr>
        <p:grpSpPr>
          <a:xfrm rot="-10539848" flipH="1">
            <a:off x="8144751" y="5398767"/>
            <a:ext cx="6098535" cy="4638956"/>
            <a:chOff x="1522650" y="1117750"/>
            <a:chExt cx="4574075" cy="3479350"/>
          </a:xfrm>
        </p:grpSpPr>
        <p:sp>
          <p:nvSpPr>
            <p:cNvPr id="145" name="Google Shape;145;p17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subTitle" idx="1"/>
          </p:nvPr>
        </p:nvSpPr>
        <p:spPr>
          <a:xfrm>
            <a:off x="959967" y="1552600"/>
            <a:ext cx="4998400" cy="15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82373502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18"/>
          <p:cNvGrpSpPr/>
          <p:nvPr/>
        </p:nvGrpSpPr>
        <p:grpSpPr>
          <a:xfrm>
            <a:off x="1" y="0"/>
            <a:ext cx="12192001" cy="6858000"/>
            <a:chOff x="0" y="0"/>
            <a:chExt cx="9144001" cy="5143500"/>
          </a:xfrm>
        </p:grpSpPr>
        <p:pic>
          <p:nvPicPr>
            <p:cNvPr id="151" name="Google Shape;151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3" name="Google Shape;153;p18"/>
          <p:cNvGrpSpPr/>
          <p:nvPr/>
        </p:nvGrpSpPr>
        <p:grpSpPr>
          <a:xfrm rot="10800000">
            <a:off x="8938969" y="5082263"/>
            <a:ext cx="6098767" cy="4639133"/>
            <a:chOff x="1522650" y="1117750"/>
            <a:chExt cx="4574075" cy="3479350"/>
          </a:xfrm>
        </p:grpSpPr>
        <p:sp>
          <p:nvSpPr>
            <p:cNvPr id="154" name="Google Shape;154;p18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959967" y="1858400"/>
            <a:ext cx="6687200" cy="2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56707570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19"/>
          <p:cNvGrpSpPr/>
          <p:nvPr/>
        </p:nvGrpSpPr>
        <p:grpSpPr>
          <a:xfrm>
            <a:off x="1" y="0"/>
            <a:ext cx="12192001" cy="6858000"/>
            <a:chOff x="0" y="0"/>
            <a:chExt cx="9144001" cy="5143500"/>
          </a:xfrm>
        </p:grpSpPr>
        <p:pic>
          <p:nvPicPr>
            <p:cNvPr id="160" name="Google Shape;160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2" name="Google Shape;162;p19"/>
          <p:cNvGrpSpPr/>
          <p:nvPr/>
        </p:nvGrpSpPr>
        <p:grpSpPr>
          <a:xfrm rot="10800000">
            <a:off x="8938969" y="5082263"/>
            <a:ext cx="6098767" cy="4639133"/>
            <a:chOff x="1522650" y="1117750"/>
            <a:chExt cx="4574075" cy="3479350"/>
          </a:xfrm>
        </p:grpSpPr>
        <p:sp>
          <p:nvSpPr>
            <p:cNvPr id="163" name="Google Shape;163;p19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subTitle" idx="1"/>
          </p:nvPr>
        </p:nvSpPr>
        <p:spPr>
          <a:xfrm>
            <a:off x="1154033" y="3655633"/>
            <a:ext cx="2919200" cy="2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subTitle" idx="2"/>
          </p:nvPr>
        </p:nvSpPr>
        <p:spPr>
          <a:xfrm>
            <a:off x="4578497" y="3655633"/>
            <a:ext cx="2919200" cy="2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ubTitle" idx="3"/>
          </p:nvPr>
        </p:nvSpPr>
        <p:spPr>
          <a:xfrm>
            <a:off x="8002971" y="3655633"/>
            <a:ext cx="2919200" cy="2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9" name="Google Shape;169;p19"/>
          <p:cNvSpPr txBox="1">
            <a:spLocks noGrp="1"/>
          </p:cNvSpPr>
          <p:nvPr>
            <p:ph type="subTitle" idx="4"/>
          </p:nvPr>
        </p:nvSpPr>
        <p:spPr>
          <a:xfrm>
            <a:off x="1154033" y="2728667"/>
            <a:ext cx="2919200" cy="94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0" name="Google Shape;170;p19"/>
          <p:cNvSpPr txBox="1">
            <a:spLocks noGrp="1"/>
          </p:cNvSpPr>
          <p:nvPr>
            <p:ph type="subTitle" idx="5"/>
          </p:nvPr>
        </p:nvSpPr>
        <p:spPr>
          <a:xfrm>
            <a:off x="4578504" y="2728667"/>
            <a:ext cx="2919200" cy="94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ubTitle" idx="6"/>
          </p:nvPr>
        </p:nvSpPr>
        <p:spPr>
          <a:xfrm>
            <a:off x="8002975" y="2728667"/>
            <a:ext cx="2919200" cy="94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14339579"/>
      </p:ext>
    </p:extLst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20"/>
          <p:cNvGrpSpPr/>
          <p:nvPr/>
        </p:nvGrpSpPr>
        <p:grpSpPr>
          <a:xfrm>
            <a:off x="0" y="5"/>
            <a:ext cx="12192005" cy="6857995"/>
            <a:chOff x="0" y="4"/>
            <a:chExt cx="9144004" cy="5143496"/>
          </a:xfrm>
        </p:grpSpPr>
        <p:pic>
          <p:nvPicPr>
            <p:cNvPr id="174" name="Google Shape;174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6" name="Google Shape;176;p20"/>
          <p:cNvGrpSpPr/>
          <p:nvPr/>
        </p:nvGrpSpPr>
        <p:grpSpPr>
          <a:xfrm rot="-10539848" flipH="1">
            <a:off x="8144751" y="5398767"/>
            <a:ext cx="6098535" cy="4638956"/>
            <a:chOff x="1522650" y="1117750"/>
            <a:chExt cx="4574075" cy="3479350"/>
          </a:xfrm>
        </p:grpSpPr>
        <p:sp>
          <p:nvSpPr>
            <p:cNvPr id="177" name="Google Shape;177;p20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0" name="Google Shape;180;p20"/>
          <p:cNvSpPr txBox="1">
            <a:spLocks noGrp="1"/>
          </p:cNvSpPr>
          <p:nvPr>
            <p:ph type="subTitle" idx="1"/>
          </p:nvPr>
        </p:nvSpPr>
        <p:spPr>
          <a:xfrm>
            <a:off x="1634232" y="2212567"/>
            <a:ext cx="4291600" cy="16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2"/>
          </p:nvPr>
        </p:nvSpPr>
        <p:spPr>
          <a:xfrm>
            <a:off x="6736167" y="2212567"/>
            <a:ext cx="4291600" cy="16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3"/>
          </p:nvPr>
        </p:nvSpPr>
        <p:spPr>
          <a:xfrm>
            <a:off x="1634232" y="4426667"/>
            <a:ext cx="4291600" cy="16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subTitle" idx="4"/>
          </p:nvPr>
        </p:nvSpPr>
        <p:spPr>
          <a:xfrm>
            <a:off x="6736167" y="4426667"/>
            <a:ext cx="4291600" cy="16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subTitle" idx="5"/>
          </p:nvPr>
        </p:nvSpPr>
        <p:spPr>
          <a:xfrm>
            <a:off x="1634233" y="1775567"/>
            <a:ext cx="42916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5" name="Google Shape;185;p20"/>
          <p:cNvSpPr txBox="1">
            <a:spLocks noGrp="1"/>
          </p:cNvSpPr>
          <p:nvPr>
            <p:ph type="subTitle" idx="6"/>
          </p:nvPr>
        </p:nvSpPr>
        <p:spPr>
          <a:xfrm>
            <a:off x="1634233" y="3989700"/>
            <a:ext cx="42916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6" name="Google Shape;186;p20"/>
          <p:cNvSpPr txBox="1">
            <a:spLocks noGrp="1"/>
          </p:cNvSpPr>
          <p:nvPr>
            <p:ph type="subTitle" idx="7"/>
          </p:nvPr>
        </p:nvSpPr>
        <p:spPr>
          <a:xfrm>
            <a:off x="6736132" y="1775567"/>
            <a:ext cx="42916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7" name="Google Shape;187;p20"/>
          <p:cNvSpPr txBox="1">
            <a:spLocks noGrp="1"/>
          </p:cNvSpPr>
          <p:nvPr>
            <p:ph type="subTitle" idx="8"/>
          </p:nvPr>
        </p:nvSpPr>
        <p:spPr>
          <a:xfrm>
            <a:off x="6736132" y="3989700"/>
            <a:ext cx="42916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74469988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5396233" y="3184667"/>
            <a:ext cx="5844800" cy="21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396233" y="1918333"/>
            <a:ext cx="1640400" cy="1175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888267" y="3848834"/>
            <a:ext cx="6303735" cy="30091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4057149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21"/>
          <p:cNvGrpSpPr/>
          <p:nvPr/>
        </p:nvGrpSpPr>
        <p:grpSpPr>
          <a:xfrm>
            <a:off x="1" y="0"/>
            <a:ext cx="12192001" cy="6858000"/>
            <a:chOff x="0" y="0"/>
            <a:chExt cx="9144001" cy="5143500"/>
          </a:xfrm>
        </p:grpSpPr>
        <p:pic>
          <p:nvPicPr>
            <p:cNvPr id="190" name="Google Shape;190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" name="Google Shape;192;p21"/>
          <p:cNvGrpSpPr/>
          <p:nvPr/>
        </p:nvGrpSpPr>
        <p:grpSpPr>
          <a:xfrm rot="10800000">
            <a:off x="8938969" y="5082263"/>
            <a:ext cx="6098767" cy="4639133"/>
            <a:chOff x="1522650" y="1117750"/>
            <a:chExt cx="4574075" cy="3479350"/>
          </a:xfrm>
        </p:grpSpPr>
        <p:sp>
          <p:nvSpPr>
            <p:cNvPr id="193" name="Google Shape;193;p21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95" name="Google Shape;195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6" name="Google Shape;196;p21"/>
          <p:cNvSpPr txBox="1">
            <a:spLocks noGrp="1"/>
          </p:cNvSpPr>
          <p:nvPr>
            <p:ph type="subTitle" idx="1"/>
          </p:nvPr>
        </p:nvSpPr>
        <p:spPr>
          <a:xfrm>
            <a:off x="1549367" y="2209236"/>
            <a:ext cx="2633600" cy="1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7" name="Google Shape;197;p21"/>
          <p:cNvSpPr txBox="1">
            <a:spLocks noGrp="1"/>
          </p:cNvSpPr>
          <p:nvPr>
            <p:ph type="subTitle" idx="2"/>
          </p:nvPr>
        </p:nvSpPr>
        <p:spPr>
          <a:xfrm>
            <a:off x="5043967" y="2209233"/>
            <a:ext cx="2629600" cy="1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8" name="Google Shape;198;p21"/>
          <p:cNvSpPr txBox="1">
            <a:spLocks noGrp="1"/>
          </p:cNvSpPr>
          <p:nvPr>
            <p:ph type="subTitle" idx="3"/>
          </p:nvPr>
        </p:nvSpPr>
        <p:spPr>
          <a:xfrm>
            <a:off x="1549367" y="4516295"/>
            <a:ext cx="2633600" cy="1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9" name="Google Shape;199;p21"/>
          <p:cNvSpPr txBox="1">
            <a:spLocks noGrp="1"/>
          </p:cNvSpPr>
          <p:nvPr>
            <p:ph type="subTitle" idx="4"/>
          </p:nvPr>
        </p:nvSpPr>
        <p:spPr>
          <a:xfrm>
            <a:off x="5043967" y="4516295"/>
            <a:ext cx="2633600" cy="1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0" name="Google Shape;200;p21"/>
          <p:cNvSpPr txBox="1">
            <a:spLocks noGrp="1"/>
          </p:cNvSpPr>
          <p:nvPr>
            <p:ph type="subTitle" idx="5"/>
          </p:nvPr>
        </p:nvSpPr>
        <p:spPr>
          <a:xfrm>
            <a:off x="8538567" y="2209236"/>
            <a:ext cx="2633600" cy="1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subTitle" idx="6"/>
          </p:nvPr>
        </p:nvSpPr>
        <p:spPr>
          <a:xfrm>
            <a:off x="8538567" y="4516295"/>
            <a:ext cx="2633600" cy="1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7"/>
          </p:nvPr>
        </p:nvSpPr>
        <p:spPr>
          <a:xfrm>
            <a:off x="1549367" y="1812321"/>
            <a:ext cx="26336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subTitle" idx="8"/>
          </p:nvPr>
        </p:nvSpPr>
        <p:spPr>
          <a:xfrm>
            <a:off x="5043967" y="1812321"/>
            <a:ext cx="26296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9"/>
          </p:nvPr>
        </p:nvSpPr>
        <p:spPr>
          <a:xfrm>
            <a:off x="8538567" y="1812321"/>
            <a:ext cx="26304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subTitle" idx="13"/>
          </p:nvPr>
        </p:nvSpPr>
        <p:spPr>
          <a:xfrm>
            <a:off x="1549367" y="4115089"/>
            <a:ext cx="26336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14"/>
          </p:nvPr>
        </p:nvSpPr>
        <p:spPr>
          <a:xfrm>
            <a:off x="5043967" y="4115089"/>
            <a:ext cx="26296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subTitle" idx="15"/>
          </p:nvPr>
        </p:nvSpPr>
        <p:spPr>
          <a:xfrm>
            <a:off x="8538567" y="4115089"/>
            <a:ext cx="26304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12615862"/>
      </p:ext>
    </p:extLst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>
            <a:spLocks noGrp="1"/>
          </p:cNvSpPr>
          <p:nvPr>
            <p:ph type="title" hasCustomPrompt="1"/>
          </p:nvPr>
        </p:nvSpPr>
        <p:spPr>
          <a:xfrm>
            <a:off x="1600767" y="3021555"/>
            <a:ext cx="3652400" cy="890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4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0" name="Google Shape;210;p22"/>
          <p:cNvSpPr txBox="1">
            <a:spLocks noGrp="1"/>
          </p:cNvSpPr>
          <p:nvPr>
            <p:ph type="subTitle" idx="1"/>
          </p:nvPr>
        </p:nvSpPr>
        <p:spPr>
          <a:xfrm>
            <a:off x="1600767" y="3931845"/>
            <a:ext cx="3652400" cy="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1" name="Google Shape;211;p22"/>
          <p:cNvSpPr txBox="1">
            <a:spLocks noGrp="1"/>
          </p:cNvSpPr>
          <p:nvPr>
            <p:ph type="title" idx="2" hasCustomPrompt="1"/>
          </p:nvPr>
        </p:nvSpPr>
        <p:spPr>
          <a:xfrm>
            <a:off x="1600767" y="1303933"/>
            <a:ext cx="3652400" cy="888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4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2" name="Google Shape;212;p22"/>
          <p:cNvSpPr txBox="1">
            <a:spLocks noGrp="1"/>
          </p:cNvSpPr>
          <p:nvPr>
            <p:ph type="subTitle" idx="3"/>
          </p:nvPr>
        </p:nvSpPr>
        <p:spPr>
          <a:xfrm>
            <a:off x="1600767" y="2225896"/>
            <a:ext cx="3652400" cy="4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3" name="Google Shape;213;p22"/>
          <p:cNvSpPr txBox="1">
            <a:spLocks noGrp="1"/>
          </p:cNvSpPr>
          <p:nvPr>
            <p:ph type="title" idx="4" hasCustomPrompt="1"/>
          </p:nvPr>
        </p:nvSpPr>
        <p:spPr>
          <a:xfrm>
            <a:off x="1600767" y="4740776"/>
            <a:ext cx="3652400" cy="890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4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4" name="Google Shape;214;p22"/>
          <p:cNvSpPr txBox="1">
            <a:spLocks noGrp="1"/>
          </p:cNvSpPr>
          <p:nvPr>
            <p:ph type="subTitle" idx="5"/>
          </p:nvPr>
        </p:nvSpPr>
        <p:spPr>
          <a:xfrm>
            <a:off x="1600767" y="5651067"/>
            <a:ext cx="3652400" cy="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215" name="Google Shape;21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" y="1"/>
            <a:ext cx="6303735" cy="30091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3604409"/>
      </p:ext>
    </p:extLst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 txBox="1">
            <a:spLocks noGrp="1"/>
          </p:cNvSpPr>
          <p:nvPr>
            <p:ph type="title"/>
          </p:nvPr>
        </p:nvSpPr>
        <p:spPr>
          <a:xfrm>
            <a:off x="950967" y="996351"/>
            <a:ext cx="4375600" cy="12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8" name="Google Shape;218;p23"/>
          <p:cNvSpPr txBox="1">
            <a:spLocks noGrp="1"/>
          </p:cNvSpPr>
          <p:nvPr>
            <p:ph type="subTitle" idx="1"/>
          </p:nvPr>
        </p:nvSpPr>
        <p:spPr>
          <a:xfrm>
            <a:off x="950967" y="2112599"/>
            <a:ext cx="4375600" cy="11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219" name="Google Shape;21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" y="1"/>
            <a:ext cx="6303735" cy="3009167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3"/>
          <p:cNvSpPr txBox="1"/>
          <p:nvPr/>
        </p:nvSpPr>
        <p:spPr>
          <a:xfrm>
            <a:off x="950967" y="4547384"/>
            <a:ext cx="4371600" cy="9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CREDITS:</a:t>
            </a:r>
            <a:r>
              <a:rPr lang="en" sz="1333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This presentation template was created by </a:t>
            </a:r>
            <a:r>
              <a:rPr lang="en" sz="1333" b="1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and includes icons by </a:t>
            </a:r>
            <a:r>
              <a:rPr lang="en" sz="1333" b="1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and infographics &amp; images by </a:t>
            </a:r>
            <a:r>
              <a:rPr lang="en" sz="1333" b="1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 b="1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</a:t>
            </a:r>
            <a:endParaRPr sz="1333" b="1" u="sng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  <p:extLst>
      <p:ext uri="{BB962C8B-B14F-4D97-AF65-F5344CB8AC3E}">
        <p14:creationId xmlns:p14="http://schemas.microsoft.com/office/powerpoint/2010/main" val="426147499"/>
      </p:ext>
    </p:extLst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4"/>
          <p:cNvGrpSpPr/>
          <p:nvPr/>
        </p:nvGrpSpPr>
        <p:grpSpPr>
          <a:xfrm>
            <a:off x="1" y="0"/>
            <a:ext cx="12192001" cy="6858000"/>
            <a:chOff x="0" y="0"/>
            <a:chExt cx="9144001" cy="5143500"/>
          </a:xfrm>
        </p:grpSpPr>
        <p:pic>
          <p:nvPicPr>
            <p:cNvPr id="223" name="Google Shape;223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0" y="0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57388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5" name="Google Shape;225;p24"/>
          <p:cNvGrpSpPr/>
          <p:nvPr/>
        </p:nvGrpSpPr>
        <p:grpSpPr>
          <a:xfrm rot="756538">
            <a:off x="-1426443" y="-2456763"/>
            <a:ext cx="6098876" cy="4639216"/>
            <a:chOff x="1522650" y="1117750"/>
            <a:chExt cx="4574075" cy="3479350"/>
          </a:xfrm>
        </p:grpSpPr>
        <p:sp>
          <p:nvSpPr>
            <p:cNvPr id="226" name="Google Shape;226;p24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24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01215057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5"/>
          <p:cNvGrpSpPr/>
          <p:nvPr/>
        </p:nvGrpSpPr>
        <p:grpSpPr>
          <a:xfrm>
            <a:off x="1" y="0"/>
            <a:ext cx="12192001" cy="6858000"/>
            <a:chOff x="0" y="0"/>
            <a:chExt cx="9144001" cy="5143500"/>
          </a:xfrm>
        </p:grpSpPr>
        <p:pic>
          <p:nvPicPr>
            <p:cNvPr id="230" name="Google Shape;230;p2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2" name="Google Shape;232;p25"/>
          <p:cNvGrpSpPr/>
          <p:nvPr/>
        </p:nvGrpSpPr>
        <p:grpSpPr>
          <a:xfrm>
            <a:off x="-2460166" y="-2907770"/>
            <a:ext cx="16870083" cy="13169388"/>
            <a:chOff x="-1845124" y="-2180828"/>
            <a:chExt cx="12652562" cy="9877041"/>
          </a:xfrm>
        </p:grpSpPr>
        <p:grpSp>
          <p:nvGrpSpPr>
            <p:cNvPr id="233" name="Google Shape;233;p25"/>
            <p:cNvGrpSpPr/>
            <p:nvPr/>
          </p:nvGrpSpPr>
          <p:grpSpPr>
            <a:xfrm>
              <a:off x="-1845124" y="-2180828"/>
              <a:ext cx="4574075" cy="3479350"/>
              <a:chOff x="1522650" y="1117750"/>
              <a:chExt cx="4574075" cy="3479350"/>
            </a:xfrm>
          </p:grpSpPr>
          <p:sp>
            <p:nvSpPr>
              <p:cNvPr id="234" name="Google Shape;234;p25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avLst/>
                <a:gdLst/>
                <a:ahLst/>
                <a:cxnLst/>
                <a:rect l="l" t="t" r="r" b="b"/>
                <a:pathLst>
                  <a:path w="151633" h="128684" extrusionOk="0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avLst/>
                <a:gdLst/>
                <a:ahLst/>
                <a:cxnLst/>
                <a:rect l="l" t="t" r="r" b="b"/>
                <a:pathLst>
                  <a:path w="96695" h="42334" extrusionOk="0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36" name="Google Shape;236;p25"/>
            <p:cNvGrpSpPr/>
            <p:nvPr/>
          </p:nvGrpSpPr>
          <p:grpSpPr>
            <a:xfrm rot="-10539848" flipH="1">
              <a:off x="6108563" y="4049075"/>
              <a:ext cx="4573901" cy="3479217"/>
              <a:chOff x="1522650" y="1117750"/>
              <a:chExt cx="4574075" cy="3479350"/>
            </a:xfrm>
          </p:grpSpPr>
          <p:sp>
            <p:nvSpPr>
              <p:cNvPr id="237" name="Google Shape;237;p25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avLst/>
                <a:gdLst/>
                <a:ahLst/>
                <a:cxnLst/>
                <a:rect l="l" t="t" r="r" b="b"/>
                <a:pathLst>
                  <a:path w="151633" h="128684" extrusionOk="0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8" name="Google Shape;238;p25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avLst/>
                <a:gdLst/>
                <a:ahLst/>
                <a:cxnLst/>
                <a:rect l="l" t="t" r="r" b="b"/>
                <a:pathLst>
                  <a:path w="96695" h="42334" extrusionOk="0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9017419"/>
      </p:ext>
    </p:extLst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0618-6DF2-BE38-5E37-6B26ABFB8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0CD03-DC67-6274-B629-8B9774F09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EB0F9-7450-65B6-598F-DB8992A87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7C75-48CF-4992-9F5A-1093E352546E}" type="datetime1">
              <a:rPr lang="el-GR" smtClean="0"/>
              <a:t>4/7/2025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7A8D7-E61F-41F3-374E-B15A0B1BD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Diploma Thesis</a:t>
            </a:r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DC571-65E5-F45A-3BBE-5BCE0B9C9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5CE2-AC6A-491A-962F-F467BC25373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787236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82242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 txBox="1">
            <a:spLocks noGrp="1"/>
          </p:cNvSpPr>
          <p:nvPr>
            <p:ph type="title"/>
          </p:nvPr>
        </p:nvSpPr>
        <p:spPr>
          <a:xfrm>
            <a:off x="955600" y="681367"/>
            <a:ext cx="10280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04657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883725"/>
      </p:ext>
    </p:extLst>
  </p:cSld>
  <p:clrMapOvr>
    <a:masterClrMapping/>
  </p:clrMapOvr>
  <p:hf hd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7C75-48CF-4992-9F5A-1093E352546E}" type="datetime1">
              <a:rPr lang="el-GR" smtClean="0"/>
              <a:t>4/7/2025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Diploma Thesis</a:t>
            </a:r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5CE2-AC6A-491A-962F-F467BC25373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97179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4"/>
          <p:cNvGrpSpPr/>
          <p:nvPr/>
        </p:nvGrpSpPr>
        <p:grpSpPr>
          <a:xfrm>
            <a:off x="1" y="0"/>
            <a:ext cx="12192001" cy="6858000"/>
            <a:chOff x="0" y="0"/>
            <a:chExt cx="9144001" cy="5143500"/>
          </a:xfrm>
        </p:grpSpPr>
        <p:pic>
          <p:nvPicPr>
            <p:cNvPr id="18" name="Google Shape;18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960000" y="1453639"/>
            <a:ext cx="10272000" cy="4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828754" lvl="2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3047924" lvl="4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2" name="Google Shape;22;p4"/>
          <p:cNvGrpSpPr/>
          <p:nvPr/>
        </p:nvGrpSpPr>
        <p:grpSpPr>
          <a:xfrm rot="10800000">
            <a:off x="8938969" y="5082263"/>
            <a:ext cx="6098767" cy="4639133"/>
            <a:chOff x="1522650" y="1117750"/>
            <a:chExt cx="4574075" cy="3479350"/>
          </a:xfrm>
        </p:grpSpPr>
        <p:sp>
          <p:nvSpPr>
            <p:cNvPr id="23" name="Google Shape;23;p4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909061617"/>
      </p:ext>
    </p:extLst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890758"/>
      </p:ext>
    </p:extLst>
  </p:cSld>
  <p:clrMapOvr>
    <a:masterClrMapping/>
  </p:clrMapOvr>
  <p:hf hd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473682"/>
      </p:ext>
    </p:extLst>
  </p:cSld>
  <p:clrMapOvr>
    <a:masterClrMapping/>
  </p:clrMapOvr>
  <p:hf hd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410807"/>
      </p:ext>
    </p:extLst>
  </p:cSld>
  <p:clrMapOvr>
    <a:masterClrMapping/>
  </p:clrMapOvr>
  <p:hf hd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070893"/>
      </p:ext>
    </p:extLst>
  </p:cSld>
  <p:clrMapOvr>
    <a:masterClrMapping/>
  </p:clrMapOvr>
  <p:hf hdr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4656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764DE79-268F-4C1A-8933-263129D2AF90}" type="datetimeFigureOut">
              <a:rPr lang="en-US" smtClean="0"/>
              <a:t>7/4/2025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531829"/>
      </p:ext>
    </p:extLst>
  </p:cSld>
  <p:clrMapOvr>
    <a:masterClrMapping/>
  </p:clrMapOvr>
  <p:hf hdr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265858"/>
      </p:ext>
    </p:extLst>
  </p:cSld>
  <p:clrMapOvr>
    <a:masterClrMapping/>
  </p:clrMapOvr>
  <p:hf hd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482424"/>
      </p:ext>
    </p:extLst>
  </p:cSld>
  <p:clrMapOvr>
    <a:masterClrMapping/>
  </p:clrMapOvr>
  <p:hf hdr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439766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6548852" y="3573099"/>
            <a:ext cx="3232400" cy="20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2410733" y="3573099"/>
            <a:ext cx="3232400" cy="20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2410733" y="2992289"/>
            <a:ext cx="3232400" cy="5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6548852" y="2992289"/>
            <a:ext cx="3232400" cy="5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31" name="Google Shape;31;p5"/>
          <p:cNvGrpSpPr/>
          <p:nvPr/>
        </p:nvGrpSpPr>
        <p:grpSpPr>
          <a:xfrm>
            <a:off x="0" y="5"/>
            <a:ext cx="12192005" cy="6857995"/>
            <a:chOff x="0" y="4"/>
            <a:chExt cx="9144004" cy="5143496"/>
          </a:xfrm>
        </p:grpSpPr>
        <p:pic>
          <p:nvPicPr>
            <p:cNvPr id="32" name="Google Shape;32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" name="Google Shape;34;p5"/>
          <p:cNvGrpSpPr/>
          <p:nvPr/>
        </p:nvGrpSpPr>
        <p:grpSpPr>
          <a:xfrm rot="-10539848" flipH="1">
            <a:off x="8144751" y="5398767"/>
            <a:ext cx="6098535" cy="4638956"/>
            <a:chOff x="1522650" y="1117750"/>
            <a:chExt cx="4574075" cy="3479350"/>
          </a:xfrm>
        </p:grpSpPr>
        <p:sp>
          <p:nvSpPr>
            <p:cNvPr id="35" name="Google Shape;35;p5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41388273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9" name="Google Shape;39;p6"/>
          <p:cNvGrpSpPr/>
          <p:nvPr/>
        </p:nvGrpSpPr>
        <p:grpSpPr>
          <a:xfrm>
            <a:off x="0" y="5"/>
            <a:ext cx="12192005" cy="6857995"/>
            <a:chOff x="0" y="4"/>
            <a:chExt cx="9144004" cy="5143496"/>
          </a:xfrm>
        </p:grpSpPr>
        <p:pic>
          <p:nvPicPr>
            <p:cNvPr id="40" name="Google Shape;40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41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" name="Google Shape;42;p6"/>
          <p:cNvGrpSpPr/>
          <p:nvPr/>
        </p:nvGrpSpPr>
        <p:grpSpPr>
          <a:xfrm rot="-10539848" flipH="1">
            <a:off x="8144751" y="5398767"/>
            <a:ext cx="6098535" cy="4638956"/>
            <a:chOff x="1522650" y="1117750"/>
            <a:chExt cx="4574075" cy="3479350"/>
          </a:xfrm>
        </p:grpSpPr>
        <p:sp>
          <p:nvSpPr>
            <p:cNvPr id="43" name="Google Shape;43;p6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28877643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1082633" y="1105800"/>
            <a:ext cx="5324400" cy="13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1082633" y="2504733"/>
            <a:ext cx="5324400" cy="30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" name="Google Shape;48;p7"/>
          <p:cNvSpPr>
            <a:spLocks noGrp="1"/>
          </p:cNvSpPr>
          <p:nvPr>
            <p:ph type="pic" idx="2"/>
          </p:nvPr>
        </p:nvSpPr>
        <p:spPr>
          <a:xfrm>
            <a:off x="6784633" y="1027200"/>
            <a:ext cx="4108800" cy="4803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49" name="Google Shape;49;p7"/>
          <p:cNvGrpSpPr/>
          <p:nvPr/>
        </p:nvGrpSpPr>
        <p:grpSpPr>
          <a:xfrm>
            <a:off x="1" y="0"/>
            <a:ext cx="12192001" cy="6858000"/>
            <a:chOff x="0" y="0"/>
            <a:chExt cx="9144001" cy="5143500"/>
          </a:xfrm>
        </p:grpSpPr>
        <p:pic>
          <p:nvPicPr>
            <p:cNvPr id="50" name="Google Shape;50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" name="Google Shape;52;p7"/>
          <p:cNvGrpSpPr/>
          <p:nvPr/>
        </p:nvGrpSpPr>
        <p:grpSpPr>
          <a:xfrm rot="10800000">
            <a:off x="8938969" y="5082263"/>
            <a:ext cx="6098767" cy="4639133"/>
            <a:chOff x="1522650" y="1117750"/>
            <a:chExt cx="4574075" cy="3479350"/>
          </a:xfrm>
        </p:grpSpPr>
        <p:sp>
          <p:nvSpPr>
            <p:cNvPr id="53" name="Google Shape;53;p7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7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493708446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14" y="0"/>
            <a:ext cx="12191988" cy="6858000"/>
            <a:chOff x="10" y="0"/>
            <a:chExt cx="9143991" cy="5143500"/>
          </a:xfrm>
        </p:grpSpPr>
        <p:pic>
          <p:nvPicPr>
            <p:cNvPr id="57" name="Google Shape;57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4416200" y="2886625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" name="Google Shape;59;p8"/>
          <p:cNvGrpSpPr/>
          <p:nvPr/>
        </p:nvGrpSpPr>
        <p:grpSpPr>
          <a:xfrm rot="756538">
            <a:off x="6879423" y="-2569396"/>
            <a:ext cx="6098876" cy="4639216"/>
            <a:chOff x="1522650" y="1117750"/>
            <a:chExt cx="4574075" cy="3479350"/>
          </a:xfrm>
        </p:grpSpPr>
        <p:sp>
          <p:nvSpPr>
            <p:cNvPr id="60" name="Google Shape;60;p8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5106667" y="2288533"/>
            <a:ext cx="60108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85884050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9"/>
          <p:cNvGrpSpPr/>
          <p:nvPr/>
        </p:nvGrpSpPr>
        <p:grpSpPr>
          <a:xfrm rot="756538">
            <a:off x="-953077" y="-3212463"/>
            <a:ext cx="6098876" cy="4639216"/>
            <a:chOff x="1522650" y="1117750"/>
            <a:chExt cx="4574075" cy="3479350"/>
          </a:xfrm>
        </p:grpSpPr>
        <p:sp>
          <p:nvSpPr>
            <p:cNvPr id="65" name="Google Shape;65;p9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66;p9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7" name="Google Shape;67;p9"/>
          <p:cNvGrpSpPr/>
          <p:nvPr/>
        </p:nvGrpSpPr>
        <p:grpSpPr>
          <a:xfrm>
            <a:off x="1" y="0"/>
            <a:ext cx="12192001" cy="6858000"/>
            <a:chOff x="0" y="0"/>
            <a:chExt cx="9144001" cy="5143500"/>
          </a:xfrm>
        </p:grpSpPr>
        <p:pic>
          <p:nvPicPr>
            <p:cNvPr id="68" name="Google Shape;68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57388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0" y="0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" name="Google Shape;70;p9"/>
          <p:cNvSpPr txBox="1">
            <a:spLocks noGrp="1"/>
          </p:cNvSpPr>
          <p:nvPr>
            <p:ph type="title"/>
          </p:nvPr>
        </p:nvSpPr>
        <p:spPr>
          <a:xfrm>
            <a:off x="950967" y="2038533"/>
            <a:ext cx="6497200" cy="26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1"/>
          </p:nvPr>
        </p:nvSpPr>
        <p:spPr>
          <a:xfrm>
            <a:off x="950967" y="4853400"/>
            <a:ext cx="6497200" cy="6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24335866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960000" y="5352600"/>
            <a:ext cx="7617600" cy="76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5" name="Google Shape;75;p10"/>
          <p:cNvGrpSpPr/>
          <p:nvPr/>
        </p:nvGrpSpPr>
        <p:grpSpPr>
          <a:xfrm>
            <a:off x="0" y="5"/>
            <a:ext cx="12192005" cy="6857995"/>
            <a:chOff x="0" y="4"/>
            <a:chExt cx="9144004" cy="5143496"/>
          </a:xfrm>
        </p:grpSpPr>
        <p:pic>
          <p:nvPicPr>
            <p:cNvPr id="76" name="Google Shape;76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" name="Google Shape;78;p10"/>
          <p:cNvGrpSpPr/>
          <p:nvPr/>
        </p:nvGrpSpPr>
        <p:grpSpPr>
          <a:xfrm>
            <a:off x="-1194974" y="-3367159"/>
            <a:ext cx="15604892" cy="13628776"/>
            <a:chOff x="-896231" y="-2525369"/>
            <a:chExt cx="11703669" cy="10221582"/>
          </a:xfrm>
        </p:grpSpPr>
        <p:grpSp>
          <p:nvGrpSpPr>
            <p:cNvPr id="79" name="Google Shape;79;p10"/>
            <p:cNvGrpSpPr/>
            <p:nvPr/>
          </p:nvGrpSpPr>
          <p:grpSpPr>
            <a:xfrm rot="-10539848" flipH="1">
              <a:off x="6108563" y="4049075"/>
              <a:ext cx="4573901" cy="3479217"/>
              <a:chOff x="1522650" y="1117750"/>
              <a:chExt cx="4574075" cy="3479350"/>
            </a:xfrm>
          </p:grpSpPr>
          <p:sp>
            <p:nvSpPr>
              <p:cNvPr id="80" name="Google Shape;80;p10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avLst/>
                <a:gdLst/>
                <a:ahLst/>
                <a:cxnLst/>
                <a:rect l="l" t="t" r="r" b="b"/>
                <a:pathLst>
                  <a:path w="151633" h="128684" extrusionOk="0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" name="Google Shape;81;p10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avLst/>
                <a:gdLst/>
                <a:ahLst/>
                <a:cxnLst/>
                <a:rect l="l" t="t" r="r" b="b"/>
                <a:pathLst>
                  <a:path w="96695" h="42334" extrusionOk="0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2" name="Google Shape;82;p10"/>
            <p:cNvGrpSpPr/>
            <p:nvPr/>
          </p:nvGrpSpPr>
          <p:grpSpPr>
            <a:xfrm>
              <a:off x="-896231" y="-2525369"/>
              <a:ext cx="4573618" cy="3479002"/>
              <a:chOff x="1522650" y="1117750"/>
              <a:chExt cx="4574075" cy="3479350"/>
            </a:xfrm>
          </p:grpSpPr>
          <p:sp>
            <p:nvSpPr>
              <p:cNvPr id="83" name="Google Shape;83;p10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avLst/>
                <a:gdLst/>
                <a:ahLst/>
                <a:cxnLst/>
                <a:rect l="l" t="t" r="r" b="b"/>
                <a:pathLst>
                  <a:path w="151633" h="128684" extrusionOk="0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" name="Google Shape;84;p10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avLst/>
                <a:gdLst/>
                <a:ahLst/>
                <a:cxnLst/>
                <a:rect l="l" t="t" r="r" b="b"/>
                <a:pathLst>
                  <a:path w="96695" h="42334" extrusionOk="0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6884940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842284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41" name="Google Shape;241;p2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641004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-707451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802291"/>
            <a:ext cx="10058400" cy="506680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7/4/2025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743791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020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f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D99AB0-2052-91F3-DE3F-AC3E3ABB15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1395896"/>
            <a:ext cx="10058400" cy="3255224"/>
          </a:xfrm>
        </p:spPr>
        <p:txBody>
          <a:bodyPr>
            <a:normAutofit/>
          </a:bodyPr>
          <a:lstStyle/>
          <a:p>
            <a:r>
              <a:rPr lang="en-US" dirty="0"/>
              <a:t>UAV-Based Wildfire Detection using RGB and Thermal Cameras</a:t>
            </a:r>
            <a:endParaRPr lang="el-GR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7BF5C3-F6CF-24AA-112C-35F6C6D3FD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Author: Vasileios anagnostopoulos</a:t>
            </a:r>
          </a:p>
          <a:p>
            <a:r>
              <a:rPr lang="en-US">
                <a:solidFill>
                  <a:srgbClr val="FFFFFF"/>
                </a:solidFill>
              </a:rPr>
              <a:t>Supervisor: Christos Antonopoulos</a:t>
            </a:r>
            <a:endParaRPr lang="el-GR" dirty="0">
              <a:solidFill>
                <a:srgbClr val="FFFF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03802-3667-5887-57E4-855E733BFA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4EA923C-8BAF-4707-8267-C248C2580478}" type="datetime1">
              <a:rPr lang="el-GR" smtClean="0"/>
              <a:pPr>
                <a:spcAft>
                  <a:spcPts val="600"/>
                </a:spcAft>
              </a:pPr>
              <a:t>4/7/2025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0E195-C6CE-F9DE-C73E-2F2FCE872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Diploma Thesis</a:t>
            </a:r>
            <a:endParaRPr lang="el-G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DE421-6B07-EBC6-4F8D-02D6372BA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3E35CE2-AC6A-491A-962F-F467BC25373B}" type="slidenum">
              <a:rPr lang="el-GR" smtClean="0"/>
              <a:pPr>
                <a:spcAft>
                  <a:spcPts val="600"/>
                </a:spcAft>
              </a:pPr>
              <a:t>1</a:t>
            </a:fld>
            <a:endParaRPr lang="el-GR"/>
          </a:p>
        </p:txBody>
      </p:sp>
      <p:pic>
        <p:nvPicPr>
          <p:cNvPr id="8" name="Picture 7" descr="A red silhouette of a person on a horse&#10;&#10;AI-generated content may be incorrect.">
            <a:extLst>
              <a:ext uri="{FF2B5EF4-FFF2-40B4-BE49-F238E27FC236}">
                <a16:creationId xmlns:a16="http://schemas.microsoft.com/office/drawing/2014/main" id="{BC10CE7B-C6BD-6A41-0D11-7D4BD4A2C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7" y="102577"/>
            <a:ext cx="1038263" cy="1038263"/>
          </a:xfrm>
          <a:prstGeom prst="rect">
            <a:avLst/>
          </a:prstGeom>
        </p:spPr>
      </p:pic>
      <p:pic>
        <p:nvPicPr>
          <p:cNvPr id="10" name="Picture 9" descr="A blue logo with a person and a dog&#10;&#10;AI-generated content may be incorrect.">
            <a:extLst>
              <a:ext uri="{FF2B5EF4-FFF2-40B4-BE49-F238E27FC236}">
                <a16:creationId xmlns:a16="http://schemas.microsoft.com/office/drawing/2014/main" id="{808FEB27-0250-F64E-C8F1-7296B7955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350" y="102577"/>
            <a:ext cx="1152633" cy="11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3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1022-2D38-67DA-2A2D-010FC2EB9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Models</a:t>
            </a:r>
            <a:endParaRPr lang="el-G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E4BAF-1076-7592-1CC6-76ADA5C1C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7C75-48CF-4992-9F5A-1093E352546E}" type="datetime1">
              <a:rPr lang="el-GR" smtClean="0"/>
              <a:t>4/7/2025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B47A1B-1C12-63E2-4630-BACCC0ABE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Diploma Thesis</a:t>
            </a:r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BDFDA-35EF-C26A-2195-84084418B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5CE2-AC6A-491A-962F-F467BC25373B}" type="slidenum">
              <a:rPr lang="el-GR" smtClean="0"/>
              <a:t>10</a:t>
            </a:fld>
            <a:endParaRPr lang="el-GR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F0523E4-A509-B7F1-9B93-6069DC112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770903"/>
              </p:ext>
            </p:extLst>
          </p:nvPr>
        </p:nvGraphicFramePr>
        <p:xfrm>
          <a:off x="2844800" y="1828800"/>
          <a:ext cx="6502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64283049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57964705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78152994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1938223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  <a:endParaRPr lang="el-G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  <a:endParaRPr lang="el-G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Backbone</a:t>
                      </a:r>
                      <a:endParaRPr lang="el-G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Annotation Format</a:t>
                      </a:r>
                      <a:endParaRPr lang="el-G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104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YOLOv8s</a:t>
                      </a:r>
                      <a:endParaRPr lang="el-G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Anchor-free, single stage</a:t>
                      </a:r>
                      <a:endParaRPr lang="el-G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CSPNet</a:t>
                      </a:r>
                      <a:endParaRPr lang="el-G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YOLO</a:t>
                      </a:r>
                      <a:endParaRPr lang="el-G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8684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Faster R-CNN</a:t>
                      </a:r>
                      <a:endParaRPr lang="el-G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Two stage</a:t>
                      </a:r>
                      <a:endParaRPr lang="el-G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MobileNetV3-Large</a:t>
                      </a:r>
                      <a:endParaRPr lang="el-G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PASCAL VOC</a:t>
                      </a:r>
                      <a:endParaRPr lang="el-G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07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SSD</a:t>
                      </a:r>
                      <a:endParaRPr lang="el-G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Single stage, anchor-default</a:t>
                      </a:r>
                      <a:endParaRPr lang="el-G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VGG16</a:t>
                      </a:r>
                      <a:endParaRPr lang="el-G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PASCAL VOC</a:t>
                      </a:r>
                      <a:endParaRPr lang="el-G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225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EfficientDet D1</a:t>
                      </a:r>
                      <a:endParaRPr lang="el-G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Single stage</a:t>
                      </a:r>
                      <a:endParaRPr lang="el-G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EfficientNet-B1 + BiFPN</a:t>
                      </a:r>
                      <a:endParaRPr lang="el-G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COCO</a:t>
                      </a:r>
                      <a:endParaRPr lang="el-G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0488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346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9357C-0D4D-A327-9B3C-B347B0A2B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</a:t>
            </a:r>
            <a:endParaRPr lang="el-G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C51021-FB70-CE52-E43D-A1DFADB23C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839638"/>
                <a:ext cx="10058400" cy="495731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sz="2200" b="1" dirty="0"/>
                  <a:t>Training Configuration</a:t>
                </a:r>
              </a:p>
              <a:p>
                <a:pPr lvl="1">
                  <a:spcAft>
                    <a:spcPts val="1200"/>
                  </a:spcAft>
                  <a:buClrTx/>
                  <a:buFont typeface="Arial" panose="020B0604020202020204" pitchFamily="34" charset="0"/>
                  <a:buChar char="•"/>
                </a:pPr>
                <a:r>
                  <a:rPr lang="en-US" sz="1900" b="1" dirty="0"/>
                  <a:t>Optimizer:</a:t>
                </a:r>
                <a:r>
                  <a:rPr lang="en-US" sz="1900" dirty="0"/>
                  <a:t> SGD with Momentum (β=0.937), Weight Decay</a:t>
                </a:r>
              </a:p>
              <a:p>
                <a:pPr lvl="1">
                  <a:spcAft>
                    <a:spcPts val="1200"/>
                  </a:spcAft>
                  <a:buClrTx/>
                  <a:buFont typeface="Arial" panose="020B0604020202020204" pitchFamily="34" charset="0"/>
                  <a:buChar char="•"/>
                </a:pPr>
                <a:r>
                  <a:rPr lang="en-US" sz="1900" b="1" dirty="0"/>
                  <a:t>Learning Rate Scheduler:</a:t>
                </a:r>
                <a:r>
                  <a:rPr lang="en-US" sz="1900" dirty="0"/>
                  <a:t> Cosine Annealing with Warmup</a:t>
                </a:r>
              </a:p>
              <a:p>
                <a:pPr lvl="1">
                  <a:spcAft>
                    <a:spcPts val="1200"/>
                  </a:spcAft>
                  <a:buClrTx/>
                  <a:buFont typeface="Arial" panose="020B0604020202020204" pitchFamily="34" charset="0"/>
                  <a:buChar char="•"/>
                </a:pPr>
                <a:r>
                  <a:rPr lang="en-US" sz="1900" b="1" dirty="0"/>
                  <a:t>Early Stopping:</a:t>
                </a:r>
                <a:r>
                  <a:rPr lang="en-US" sz="1900" dirty="0"/>
                  <a:t> Based on validation loss plateau</a:t>
                </a:r>
              </a:p>
              <a:p>
                <a:pPr lvl="1">
                  <a:spcAft>
                    <a:spcPts val="1200"/>
                  </a:spcAft>
                  <a:buClrTx/>
                  <a:buFont typeface="Arial" panose="020B0604020202020204" pitchFamily="34" charset="0"/>
                  <a:buChar char="•"/>
                </a:pPr>
                <a:r>
                  <a:rPr lang="en-US" sz="1900" b="1" dirty="0"/>
                  <a:t>Model Selection Criterion: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900" b="0" i="0" smtClean="0">
                        <a:latin typeface="Cambria Math" panose="02040503050406030204" pitchFamily="18" charset="0"/>
                      </a:rPr>
                      <m:t>Fitness</m:t>
                    </m:r>
                    <m:r>
                      <a:rPr lang="en-US" sz="1900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0.1∗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𝑚𝐴𝑃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@50+0.9∗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𝑚𝐴𝑃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@50:95</m:t>
                    </m:r>
                  </m:oMath>
                </a14:m>
                <a:endParaRPr lang="en-US" sz="1900" b="1" dirty="0"/>
              </a:p>
              <a:p>
                <a:pPr marL="201168" lvl="1" indent="0">
                  <a:buClrTx/>
                  <a:buNone/>
                </a:pPr>
                <a:endParaRPr lang="en-US" b="1" dirty="0"/>
              </a:p>
              <a:p>
                <a:pPr marL="0" indent="0">
                  <a:spcAft>
                    <a:spcPts val="1200"/>
                  </a:spcAft>
                  <a:buClrTx/>
                  <a:buNone/>
                </a:pPr>
                <a:r>
                  <a:rPr lang="en-US" sz="2200" b="1" dirty="0"/>
                  <a:t>Hardware &amp; Framework</a:t>
                </a:r>
              </a:p>
              <a:p>
                <a:pPr lvl="1">
                  <a:spcAft>
                    <a:spcPts val="1200"/>
                  </a:spcAft>
                  <a:buClrTx/>
                  <a:buFont typeface="Arial" panose="020B0604020202020204" pitchFamily="34" charset="0"/>
                  <a:buChar char="•"/>
                </a:pPr>
                <a:r>
                  <a:rPr lang="en-US" sz="1900" b="1" dirty="0"/>
                  <a:t>CPU:</a:t>
                </a:r>
                <a:r>
                  <a:rPr lang="en-US" sz="1900" dirty="0"/>
                  <a:t> Intel Core i9-13900KF (24 cores, 32 threads)</a:t>
                </a:r>
              </a:p>
              <a:p>
                <a:pPr lvl="1">
                  <a:spcAft>
                    <a:spcPts val="1200"/>
                  </a:spcAft>
                  <a:buClrTx/>
                  <a:buFont typeface="Arial" panose="020B0604020202020204" pitchFamily="34" charset="0"/>
                  <a:buChar char="•"/>
                </a:pPr>
                <a:r>
                  <a:rPr lang="en-US" sz="1900" b="1" dirty="0"/>
                  <a:t>GPU:</a:t>
                </a:r>
                <a:r>
                  <a:rPr lang="en-US" sz="1900" dirty="0"/>
                  <a:t> NVIDIA RTX 4090 (24GB VRAM, CUDA 12.4)</a:t>
                </a:r>
              </a:p>
              <a:p>
                <a:pPr lvl="1">
                  <a:spcAft>
                    <a:spcPts val="1200"/>
                  </a:spcAft>
                  <a:buClrTx/>
                  <a:buFont typeface="Arial" panose="020B0604020202020204" pitchFamily="34" charset="0"/>
                  <a:buChar char="•"/>
                </a:pPr>
                <a:r>
                  <a:rPr lang="en-US" sz="1900" b="1" dirty="0"/>
                  <a:t>RAM:</a:t>
                </a:r>
                <a:r>
                  <a:rPr lang="en-US" sz="1900" dirty="0"/>
                  <a:t> 128 GB</a:t>
                </a:r>
              </a:p>
              <a:p>
                <a:pPr lvl="1">
                  <a:spcAft>
                    <a:spcPts val="1200"/>
                  </a:spcAft>
                  <a:buClrTx/>
                  <a:buFont typeface="Arial" panose="020B0604020202020204" pitchFamily="34" charset="0"/>
                  <a:buChar char="•"/>
                </a:pPr>
                <a:r>
                  <a:rPr lang="en-US" sz="1900" b="1" dirty="0"/>
                  <a:t>OS:</a:t>
                </a:r>
                <a:r>
                  <a:rPr lang="en-US" sz="1900" dirty="0"/>
                  <a:t> Ubuntu 22.04 LTS (x86_64)</a:t>
                </a:r>
              </a:p>
              <a:p>
                <a:pPr lvl="1">
                  <a:spcAft>
                    <a:spcPts val="1200"/>
                  </a:spcAft>
                  <a:buClrTx/>
                  <a:buFont typeface="Arial" panose="020B0604020202020204" pitchFamily="34" charset="0"/>
                  <a:buChar char="•"/>
                </a:pPr>
                <a:r>
                  <a:rPr lang="en-US" sz="1900" b="1" dirty="0"/>
                  <a:t>Framework:</a:t>
                </a:r>
                <a:r>
                  <a:rPr lang="en-US" sz="1900" dirty="0"/>
                  <a:t> PyTorch</a:t>
                </a:r>
              </a:p>
              <a:p>
                <a:pPr marL="0" indent="0">
                  <a:buClrTx/>
                  <a:buNone/>
                </a:pPr>
                <a:endParaRPr lang="en-US" b="1" dirty="0"/>
              </a:p>
              <a:p>
                <a:endParaRPr lang="el-G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C51021-FB70-CE52-E43D-A1DFADB23C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839638"/>
                <a:ext cx="10058400" cy="4957313"/>
              </a:xfrm>
              <a:blipFill>
                <a:blip r:embed="rId2"/>
                <a:stretch>
                  <a:fillRect l="-1515" t="-1845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632A4-C82A-477F-D4A0-F3543913A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7C75-48CF-4992-9F5A-1093E352546E}" type="datetime1">
              <a:rPr lang="el-GR" smtClean="0"/>
              <a:t>4/7/2025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82513-8F34-B39E-2433-121A0C161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Diploma Thesis</a:t>
            </a:r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398AB-CA2F-BBC7-DC91-31BF756F0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5CE2-AC6A-491A-962F-F467BC25373B}" type="slidenum">
              <a:rPr lang="el-GR" smtClean="0"/>
              <a:t>11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9024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32C1E-4B8F-4890-48E8-53DB5ED65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Comparisons</a:t>
            </a:r>
            <a:endParaRPr lang="el-GR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0FAEB58-4629-A870-5EE0-7FADD3C34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505765"/>
            <a:ext cx="5425910" cy="175275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59A6F-13E9-47CD-DB13-C295F561C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7C75-48CF-4992-9F5A-1093E352546E}" type="datetime1">
              <a:rPr lang="el-GR" smtClean="0"/>
              <a:t>4/7/2025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D45E2-FB20-4E24-0614-8C15A19A9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Diploma Thesis</a:t>
            </a:r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D40D0-506D-8378-3AA9-522987CB0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5CE2-AC6A-491A-962F-F467BC25373B}" type="slidenum">
              <a:rPr lang="el-GR" smtClean="0"/>
              <a:t>12</a:t>
            </a:fld>
            <a:endParaRPr lang="el-G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0186D7-2995-88DF-1740-4BE385352EFC}"/>
              </a:ext>
            </a:extLst>
          </p:cNvPr>
          <p:cNvSpPr txBox="1"/>
          <p:nvPr/>
        </p:nvSpPr>
        <p:spPr>
          <a:xfrm>
            <a:off x="1977122" y="1017510"/>
            <a:ext cx="3666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Comparison of models based on complexity and resource requirements</a:t>
            </a:r>
            <a:endParaRPr lang="el-GR" sz="1600" dirty="0"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05709D-4655-F9F7-C29F-EA1380B46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237" y="3995592"/>
            <a:ext cx="6121443" cy="20460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5913AC-32D4-91AC-4D81-7C6AD67B33CA}"/>
              </a:ext>
            </a:extLst>
          </p:cNvPr>
          <p:cNvSpPr txBox="1"/>
          <p:nvPr/>
        </p:nvSpPr>
        <p:spPr>
          <a:xfrm>
            <a:off x="6153319" y="3429000"/>
            <a:ext cx="3666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Comparison of models based on inference performance</a:t>
            </a:r>
            <a:endParaRPr lang="el-GR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5765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96DB5-DD08-A67D-00E4-AFD38B27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Results (1)</a:t>
            </a:r>
            <a:endParaRPr lang="el-GR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D7AE794-F843-0AF4-ED07-EC1E92FE8B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183233"/>
            <a:ext cx="4039164" cy="324847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C4FBB-6C5B-C509-38ED-7FAEF1E85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7C75-48CF-4992-9F5A-1093E352546E}" type="datetime1">
              <a:rPr lang="el-GR" smtClean="0"/>
              <a:t>4/7/2025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00E4C-4C94-E799-0582-3B85FC172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Diploma Thesis</a:t>
            </a:r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1F40D-622E-8DFA-1BEE-3A635607A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5CE2-AC6A-491A-962F-F467BC25373B}" type="slidenum">
              <a:rPr lang="el-GR" smtClean="0"/>
              <a:t>13</a:t>
            </a:fld>
            <a:endParaRPr lang="el-G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91FD5A-9BB5-EB25-E55A-B12C3C4D5DE6}"/>
              </a:ext>
            </a:extLst>
          </p:cNvPr>
          <p:cNvSpPr txBox="1"/>
          <p:nvPr/>
        </p:nvSpPr>
        <p:spPr>
          <a:xfrm>
            <a:off x="1257869" y="1660013"/>
            <a:ext cx="3717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Training and validation loss curves for YOLOv8s (RGB dataset)</a:t>
            </a:r>
            <a:endParaRPr lang="el-GR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A038D2-2E8E-BFA8-1DCA-99AA0EECE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516" y="2382806"/>
            <a:ext cx="4039164" cy="31602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D404BC-48A9-6427-7EE2-2FF53BA96E69}"/>
              </a:ext>
            </a:extLst>
          </p:cNvPr>
          <p:cNvSpPr txBox="1"/>
          <p:nvPr/>
        </p:nvSpPr>
        <p:spPr>
          <a:xfrm>
            <a:off x="7277105" y="1660013"/>
            <a:ext cx="3878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Training and validation loss curves for Faster R-CNN with MobileNetV3 (Thermal dataset)</a:t>
            </a:r>
            <a:endParaRPr lang="el-GR" sz="1600" dirty="0"/>
          </a:p>
        </p:txBody>
      </p:sp>
    </p:spTree>
    <p:extLst>
      <p:ext uri="{BB962C8B-B14F-4D97-AF65-F5344CB8AC3E}">
        <p14:creationId xmlns:p14="http://schemas.microsoft.com/office/powerpoint/2010/main" val="351903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FB309-348B-43EB-5F0A-2F17B8F17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Results (2)</a:t>
            </a:r>
            <a:endParaRPr lang="el-GR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01009D5-620B-89AC-AF47-93090A895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857" y="2321479"/>
            <a:ext cx="5256343" cy="266378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FBB7A-6217-2889-8842-638DFE086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7C75-48CF-4992-9F5A-1093E352546E}" type="datetime1">
              <a:rPr lang="el-GR" smtClean="0"/>
              <a:t>4/7/2025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878A4-4E66-B967-D08B-D3EDFF900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Diploma Thesis</a:t>
            </a:r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9BCC18-1052-CFA8-2C0F-5400ECB0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5CE2-AC6A-491A-962F-F467BC25373B}" type="slidenum">
              <a:rPr lang="el-GR" smtClean="0"/>
              <a:t>14</a:t>
            </a:fld>
            <a:endParaRPr lang="el-G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67F235-1532-BEB2-0C4E-6B58F86833A3}"/>
              </a:ext>
            </a:extLst>
          </p:cNvPr>
          <p:cNvSpPr txBox="1"/>
          <p:nvPr/>
        </p:nvSpPr>
        <p:spPr>
          <a:xfrm>
            <a:off x="609609" y="1932203"/>
            <a:ext cx="51068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Overall class performance metrics on the RGB dataset</a:t>
            </a:r>
            <a:endParaRPr lang="el-GR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9210E6-1AE4-D0E8-92CF-F5EBB0B6A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70643"/>
            <a:ext cx="5887656" cy="30001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3AE4C6-92BD-15C3-DD8F-A3A473ADC2E2}"/>
              </a:ext>
            </a:extLst>
          </p:cNvPr>
          <p:cNvSpPr txBox="1"/>
          <p:nvPr/>
        </p:nvSpPr>
        <p:spPr>
          <a:xfrm>
            <a:off x="6198069" y="1932089"/>
            <a:ext cx="5683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Overall class performance metrics on the Thermal dataset</a:t>
            </a:r>
            <a:endParaRPr lang="el-GR" sz="16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61B3C21-B846-928D-7CC1-EE83501957CD}"/>
              </a:ext>
            </a:extLst>
          </p:cNvPr>
          <p:cNvSpPr/>
          <p:nvPr/>
        </p:nvSpPr>
        <p:spPr>
          <a:xfrm>
            <a:off x="730370" y="2714445"/>
            <a:ext cx="4830792" cy="44282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A3F6709-2FE9-CCA1-77EC-141F7F496873}"/>
              </a:ext>
            </a:extLst>
          </p:cNvPr>
          <p:cNvSpPr/>
          <p:nvPr/>
        </p:nvSpPr>
        <p:spPr>
          <a:xfrm>
            <a:off x="609609" y="4502990"/>
            <a:ext cx="4951553" cy="232452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D8656D5-A745-E693-878C-D6435F251B0E}"/>
              </a:ext>
            </a:extLst>
          </p:cNvPr>
          <p:cNvSpPr/>
          <p:nvPr/>
        </p:nvSpPr>
        <p:spPr>
          <a:xfrm>
            <a:off x="6198069" y="4675518"/>
            <a:ext cx="5459074" cy="247290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E8E0E88-8C4B-ED12-36DB-4D08694BA419}"/>
              </a:ext>
            </a:extLst>
          </p:cNvPr>
          <p:cNvSpPr/>
          <p:nvPr/>
        </p:nvSpPr>
        <p:spPr>
          <a:xfrm>
            <a:off x="6303034" y="2714445"/>
            <a:ext cx="5480649" cy="44282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9999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4AE62-04B1-AD97-775A-5F7E33267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TensorRT Optimization</a:t>
            </a:r>
            <a:endParaRPr lang="el-GR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3A08ADB-D0ED-3587-BFDE-8D8E6D3F84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1803" y="1470020"/>
            <a:ext cx="5936441" cy="171990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05460-AD0A-AF10-DEF3-2E9C89A87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7C75-48CF-4992-9F5A-1093E352546E}" type="datetime1">
              <a:rPr lang="el-GR" smtClean="0"/>
              <a:t>4/7/2025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4C6EF-B35C-22A1-1849-F5B95EC6C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Diploma Thesis</a:t>
            </a:r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7FE57A-C428-6B8A-07E8-CB8D1FA74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5CE2-AC6A-491A-962F-F467BC25373B}" type="slidenum">
              <a:rPr lang="el-GR" smtClean="0"/>
              <a:t>15</a:t>
            </a:fld>
            <a:endParaRPr lang="el-G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4B3748-53AD-A776-6D7E-75A48026AC04}"/>
              </a:ext>
            </a:extLst>
          </p:cNvPr>
          <p:cNvSpPr txBox="1"/>
          <p:nvPr/>
        </p:nvSpPr>
        <p:spPr>
          <a:xfrm>
            <a:off x="944195" y="885245"/>
            <a:ext cx="4851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Comparison of inference performance across models on </a:t>
            </a:r>
          </a:p>
          <a:p>
            <a:pPr algn="ctr"/>
            <a:r>
              <a:rPr lang="en-US" sz="1600" dirty="0">
                <a:latin typeface="+mn-lt"/>
              </a:rPr>
              <a:t>NVIDIA GeForce RTX 4090</a:t>
            </a:r>
            <a:endParaRPr lang="el-GR" sz="1600" dirty="0"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A69AA5-9C03-1280-5A2B-82A925087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682" y="3100784"/>
            <a:ext cx="5272515" cy="29905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224583-C1B6-CED2-5BA8-E515B80EBBAE}"/>
              </a:ext>
            </a:extLst>
          </p:cNvPr>
          <p:cNvSpPr txBox="1"/>
          <p:nvPr/>
        </p:nvSpPr>
        <p:spPr>
          <a:xfrm>
            <a:off x="6728111" y="2605148"/>
            <a:ext cx="4851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Comparison of inference performance across models on NVIDIA Jetson Orin Nano</a:t>
            </a:r>
            <a:endParaRPr lang="el-GR" sz="1600" dirty="0">
              <a:latin typeface="+mn-lt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69D29FA-D539-D731-2725-74526AA8CB55}"/>
              </a:ext>
            </a:extLst>
          </p:cNvPr>
          <p:cNvSpPr/>
          <p:nvPr/>
        </p:nvSpPr>
        <p:spPr>
          <a:xfrm>
            <a:off x="6573328" y="5440392"/>
            <a:ext cx="5006439" cy="5847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8D7989C-65A6-91B0-6ACC-08B878C09276}"/>
              </a:ext>
            </a:extLst>
          </p:cNvPr>
          <p:cNvSpPr/>
          <p:nvPr/>
        </p:nvSpPr>
        <p:spPr>
          <a:xfrm>
            <a:off x="401803" y="2852468"/>
            <a:ext cx="5694197" cy="2875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1987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DA1BF6-4452-6D96-E085-8FCD934FB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927" y="965200"/>
            <a:ext cx="6683525" cy="4927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/>
              <a:t>System Implementation</a:t>
            </a:r>
            <a:endParaRPr lang="en-US" sz="8000" dirty="0">
              <a:solidFill>
                <a:schemeClr val="tx2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EF5601-A8BC-411D-AA64-3E79320BA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E3295A-08B6-E4B1-E4E4-1910061513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9F487C75-48CF-4992-9F5A-1093E352546E}" type="datetime1">
              <a:rPr lang="en-US" kern="1200" smtClean="0"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7/4/2025</a:t>
            </a:fld>
            <a:endParaRPr lang="en-US" kern="1200">
              <a:latin typeface="+mn-lt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209156-242F-4B26-8D07-CEB2B68A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3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86ECC-6F4E-626F-986E-9001A6671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0928" y="6459785"/>
            <a:ext cx="475242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457200">
              <a:spcAft>
                <a:spcPts val="600"/>
              </a:spcAft>
            </a:pPr>
            <a:r>
              <a:rPr lang="en-US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Diploma Thesis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35C1B-8857-AC9A-7C41-AC70EAE25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83078" y="6459785"/>
            <a:ext cx="82940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D3E35CE2-AC6A-491A-962F-F467BC25373B}" type="slidenum">
              <a:rPr lang="en-US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16</a:t>
            </a:fld>
            <a:endParaRPr lang="en-US" kern="120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9251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42670-29F1-BD1B-C9A8-D1849A48E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</a:t>
            </a:r>
            <a:endParaRPr lang="el-G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48595-B1B6-0727-4150-CDD8C783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7C75-48CF-4992-9F5A-1093E352546E}" type="datetime1">
              <a:rPr lang="el-GR" smtClean="0"/>
              <a:t>4/7/2025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FA3BA1-34C6-6E80-8703-7E276ACFB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Diploma Thesis</a:t>
            </a:r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B44C9-C0F6-1F4A-A83A-F25574486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5CE2-AC6A-491A-962F-F467BC25373B}" type="slidenum">
              <a:rPr lang="el-GR" smtClean="0"/>
              <a:t>17</a:t>
            </a:fld>
            <a:endParaRPr lang="el-G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D7D957-658C-1015-81A6-78BB9FB6D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61" y="1152508"/>
            <a:ext cx="11344358" cy="455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03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B089B-267E-505D-DE01-E27926C8E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Registration</a:t>
            </a:r>
            <a:endParaRPr lang="el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5D106-0D62-D17B-E70E-0EA7F00E2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560BD-2D30-A592-BC6F-C44767A28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7C75-48CF-4992-9F5A-1093E352546E}" type="datetime1">
              <a:rPr lang="el-GR" smtClean="0"/>
              <a:t>4/7/2025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32ABA-42E7-EED9-490E-52536002F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Diploma Thesis</a:t>
            </a:r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A2990-EDDD-46F3-0900-973A5B5F1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5CE2-AC6A-491A-962F-F467BC25373B}" type="slidenum">
              <a:rPr lang="el-GR" smtClean="0"/>
              <a:t>18</a:t>
            </a:fld>
            <a:endParaRPr lang="el-G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5713D0-3854-7DCA-A14D-29A4E2B7A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948" y="4326147"/>
            <a:ext cx="5270970" cy="2002083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69063C6D-E92F-1444-CC41-620F161B0519}"/>
              </a:ext>
            </a:extLst>
          </p:cNvPr>
          <p:cNvSpPr/>
          <p:nvPr/>
        </p:nvSpPr>
        <p:spPr>
          <a:xfrm rot="17178575">
            <a:off x="5090551" y="2658367"/>
            <a:ext cx="833348" cy="234927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BABB2B-B3FE-38C9-526A-844CFDA7E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948" y="2280770"/>
            <a:ext cx="5268573" cy="19795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BAB413-C43C-087B-5CA5-F09060DE2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79" y="912763"/>
            <a:ext cx="6462593" cy="222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57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9120E-BA43-8F07-060C-6AC4F3A1E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Tracking</a:t>
            </a:r>
            <a:endParaRPr lang="el-G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72A30-9BEA-BC05-AB64-46AA725B2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7C75-48CF-4992-9F5A-1093E352546E}" type="datetime1">
              <a:rPr lang="el-GR" smtClean="0"/>
              <a:t>4/7/2025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F58F9-248C-F3C5-77BD-5C48E8888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Diploma Thesis</a:t>
            </a:r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4B5D3-C369-96F1-A74C-32749D84C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5CE2-AC6A-491A-962F-F467BC25373B}" type="slidenum">
              <a:rPr lang="el-GR" smtClean="0"/>
              <a:t>19</a:t>
            </a:fld>
            <a:endParaRPr lang="el-GR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F0B4686-C77B-EA87-E6B3-38C1AB24DC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555229"/>
              </p:ext>
            </p:extLst>
          </p:nvPr>
        </p:nvGraphicFramePr>
        <p:xfrm>
          <a:off x="1425946" y="1772745"/>
          <a:ext cx="9340107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6347">
                  <a:extLst>
                    <a:ext uri="{9D8B030D-6E8A-4147-A177-3AD203B41FA5}">
                      <a16:colId xmlns:a16="http://schemas.microsoft.com/office/drawing/2014/main" val="1564920247"/>
                    </a:ext>
                  </a:extLst>
                </a:gridCol>
                <a:gridCol w="3383280">
                  <a:extLst>
                    <a:ext uri="{9D8B030D-6E8A-4147-A177-3AD203B41FA5}">
                      <a16:colId xmlns:a16="http://schemas.microsoft.com/office/drawing/2014/main" val="902821364"/>
                    </a:ext>
                  </a:extLst>
                </a:gridCol>
                <a:gridCol w="3840480">
                  <a:extLst>
                    <a:ext uri="{9D8B030D-6E8A-4147-A177-3AD203B41FA5}">
                      <a16:colId xmlns:a16="http://schemas.microsoft.com/office/drawing/2014/main" val="2152726806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Tracker</a:t>
                      </a:r>
                      <a:endParaRPr lang="el-G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Association Strategy</a:t>
                      </a:r>
                      <a:endParaRPr lang="el-G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Key Features</a:t>
                      </a:r>
                      <a:endParaRPr lang="el-G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893479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ByteTrack</a:t>
                      </a:r>
                      <a:endParaRPr lang="el-G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Two-stage (high-confidence,  low-confidence)</a:t>
                      </a:r>
                      <a:endParaRPr lang="el-G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Keeps low-confidence boxes to recover lost objects</a:t>
                      </a:r>
                      <a:endParaRPr lang="el-G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54232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DeepSORT</a:t>
                      </a:r>
                      <a:endParaRPr lang="el-G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Single-stage (</a:t>
                      </a:r>
                      <a:r>
                        <a:rPr lang="en-US" dirty="0" err="1"/>
                        <a:t>Mahalanobis</a:t>
                      </a:r>
                      <a:r>
                        <a:rPr lang="en-US" dirty="0"/>
                        <a:t> + Cosine distance)</a:t>
                      </a:r>
                      <a:endParaRPr lang="el-G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Combines Kalman Filter + CNN-based Re-ID features</a:t>
                      </a:r>
                      <a:endParaRPr lang="el-G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101336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BoT</a:t>
                      </a:r>
                      <a:r>
                        <a:rPr lang="en-US" dirty="0"/>
                        <a:t>-SORT-</a:t>
                      </a:r>
                      <a:r>
                        <a:rPr lang="en-US" dirty="0" err="1"/>
                        <a:t>ReID</a:t>
                      </a:r>
                      <a:endParaRPr lang="el-G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Two-stage (same as </a:t>
                      </a:r>
                      <a:r>
                        <a:rPr lang="en-US" dirty="0" err="1"/>
                        <a:t>ByteTrack</a:t>
                      </a:r>
                      <a:r>
                        <a:rPr lang="en-US" dirty="0"/>
                        <a:t>) + CMC</a:t>
                      </a:r>
                      <a:endParaRPr lang="el-G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Built on </a:t>
                      </a:r>
                      <a:r>
                        <a:rPr lang="en-US" dirty="0" err="1"/>
                        <a:t>ByteTrack</a:t>
                      </a:r>
                      <a:r>
                        <a:rPr lang="en-US" dirty="0"/>
                        <a:t>, adds CMC and Re-ID</a:t>
                      </a:r>
                      <a:endParaRPr lang="el-G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3034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086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5306F7-ABAA-3E21-DF90-5891EF887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928" y="965200"/>
            <a:ext cx="5999002" cy="4927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chemeClr val="tx2"/>
                </a:solidFill>
              </a:rPr>
              <a:t>Introduction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EEF5601-A8BC-411D-AA64-3E79320BA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42E42-1CCA-6358-0E4C-F96793276D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9F487C75-48CF-4992-9F5A-1093E352546E}" type="datetime1">
              <a:rPr lang="en-US" kern="1200"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7/4/2025</a:t>
            </a:fld>
            <a:endParaRPr lang="en-US" kern="1200">
              <a:latin typeface="+mn-lt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209156-242F-4B26-8D07-CEB2B68A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3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B2235-B45F-9F79-D49C-96D27E73B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0928" y="6459785"/>
            <a:ext cx="475242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457200">
              <a:spcAft>
                <a:spcPts val="600"/>
              </a:spcAft>
            </a:pPr>
            <a:r>
              <a:rPr lang="en-US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Diploma Thesis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8E9AB-7E81-B295-3C7E-E1F53A6E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83078" y="6459785"/>
            <a:ext cx="82940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D3E35CE2-AC6A-491A-962F-F467BC25373B}" type="slidenum">
              <a:rPr lang="en-US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2</a:t>
            </a:fld>
            <a:endParaRPr lang="en-US" kern="120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46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6BE35-DB22-535F-DBC4-85AE13FEE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 2 Architecture</a:t>
            </a:r>
            <a:endParaRPr lang="el-G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B86D4-EE54-4E42-6CAF-E52C0A435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7C75-48CF-4992-9F5A-1093E352546E}" type="datetime1">
              <a:rPr lang="el-GR" smtClean="0"/>
              <a:t>4/7/2025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AB500-50C2-C7EC-EC5E-9AF739B3F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Diploma Thesis</a:t>
            </a:r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B6212-A662-D243-C521-B581D52C1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5CE2-AC6A-491A-962F-F467BC25373B}" type="slidenum">
              <a:rPr lang="el-GR" smtClean="0"/>
              <a:t>20</a:t>
            </a:fld>
            <a:endParaRPr lang="el-G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75A1E5-52CF-9A4B-13C7-CF1B531F1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64" y="1797166"/>
            <a:ext cx="6078614" cy="44857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1EBCD3-0171-17E4-7200-22E4464D8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381" y="33090"/>
            <a:ext cx="4478130" cy="2996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DB577D-4AA3-0C82-C40F-BF3B25E91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794" y="3029515"/>
            <a:ext cx="5919304" cy="257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95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658DEC-BBDC-034F-B951-13F931EA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927" y="965200"/>
            <a:ext cx="6877433" cy="4927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/>
              <a:t>Simulation Environment Implementation</a:t>
            </a:r>
            <a:endParaRPr lang="en-US" sz="8000" dirty="0">
              <a:solidFill>
                <a:schemeClr val="tx2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EF5601-A8BC-411D-AA64-3E79320BA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DED00-E340-1194-706F-478B791F51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9F487C75-48CF-4992-9F5A-1093E352546E}" type="datetime1">
              <a:rPr lang="en-US" kern="1200" smtClean="0"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7/4/2025</a:t>
            </a:fld>
            <a:endParaRPr lang="en-US" kern="1200">
              <a:latin typeface="+mn-lt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209156-242F-4B26-8D07-CEB2B68A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3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26492-949F-45DF-B6F1-6727615A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0928" y="6459785"/>
            <a:ext cx="475242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457200">
              <a:spcAft>
                <a:spcPts val="600"/>
              </a:spcAft>
            </a:pPr>
            <a:r>
              <a:rPr lang="en-US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Diploma Thesis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3F798-3BA0-3409-E125-89711D0B7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83078" y="6459785"/>
            <a:ext cx="82940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D3E35CE2-AC6A-491A-962F-F467BC25373B}" type="slidenum">
              <a:rPr lang="en-US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21</a:t>
            </a:fld>
            <a:endParaRPr lang="en-US" kern="120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011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329809-EC92-01F0-35F1-BFC214B34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chemeClr val="tx1">
                    <a:lumMod val="85000"/>
                    <a:lumOff val="15000"/>
                  </a:schemeClr>
                </a:solidFill>
              </a:rPr>
              <a:t>AirSim Simulator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51842-A68C-21E8-77EE-FEA16D735F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F487C75-48CF-4992-9F5A-1093E352546E}" type="datetime1">
              <a:rPr lang="en-US" kern="1200" smtClean="0"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7/4/2025</a:t>
            </a:fld>
            <a:endParaRPr lang="en-US" kern="1200"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B4432-7DB3-9028-BA3D-F0BF0C169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Diploma Thesis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03F025-343F-3397-0534-C3B218045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3E35CE2-AC6A-491A-962F-F467BC25373B}" type="slidenum">
              <a:rPr lang="en-US" kern="1200" smtClean="0"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22</a:t>
            </a:fld>
            <a:endParaRPr lang="en-US" kern="1200"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C24673-7333-C3C4-AACF-C96071954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3" y="49448"/>
            <a:ext cx="5538199" cy="625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9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528B3-E3CE-6E4F-4167-749AC8F76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Unreal Engine Setup for Simulation</a:t>
            </a:r>
            <a:endParaRPr lang="el-G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16692-A220-E71D-C4D5-4F7526DAE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7C75-48CF-4992-9F5A-1093E352546E}" type="datetime1">
              <a:rPr lang="el-GR" smtClean="0"/>
              <a:t>4/7/2025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27BEE-0083-4425-4F0E-EE3905E73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Diploma Thesis</a:t>
            </a:r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F42BF-4537-49FE-0FBC-F1D40F6AA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5CE2-AC6A-491A-962F-F467BC25373B}" type="slidenum">
              <a:rPr lang="el-GR" smtClean="0"/>
              <a:t>23</a:t>
            </a:fld>
            <a:endParaRPr lang="el-G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34CBF0-6462-883C-A85E-9DD8263D0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0" y="906015"/>
            <a:ext cx="5838448" cy="28417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EEEE78-B8A2-3C8D-DBA9-B51B2BFF0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24" y="3785871"/>
            <a:ext cx="1637901" cy="1177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B0469B-DD96-0C48-A8B4-A348143AC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193" y="3791565"/>
            <a:ext cx="1934827" cy="11910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EB366B-EB18-93FB-9476-33055BF00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6906" y="3787954"/>
            <a:ext cx="1236623" cy="11982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4123F4-8DF8-5FAD-696C-59BC3D018D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972" y="5087006"/>
            <a:ext cx="1766615" cy="11364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1C7D34A-19CB-76C2-132D-3A99345491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6069" y="5036876"/>
            <a:ext cx="1075229" cy="11865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4476C47-C48F-95B0-66AE-EAD2C958C1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7468" y="5010214"/>
            <a:ext cx="1510902" cy="12093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494874D-2A30-A898-9215-D849B4C09B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2154" y="944149"/>
            <a:ext cx="6115026" cy="284172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DD0B306-21DA-912E-0E2E-77BB89803A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05803" y="3763903"/>
            <a:ext cx="3664431" cy="249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3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4026C-688F-47C6-533F-E5F0C73EE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Thermal Camera Creation</a:t>
            </a:r>
            <a:endParaRPr lang="el-G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6165A-5758-0F1A-E8DE-DC7C69A44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7C75-48CF-4992-9F5A-1093E352546E}" type="datetime1">
              <a:rPr lang="el-GR" smtClean="0"/>
              <a:t>4/7/2025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384F8-5A69-35D1-0966-254531254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Diploma Thesis</a:t>
            </a:r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570F1-C9EA-1C4F-B52D-E6BE5C0C4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5CE2-AC6A-491A-962F-F467BC25373B}" type="slidenum">
              <a:rPr lang="el-GR" smtClean="0"/>
              <a:t>24</a:t>
            </a:fld>
            <a:endParaRPr lang="el-G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521FDB-60BD-9947-3CE5-F52919985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811" y="3533513"/>
            <a:ext cx="4605019" cy="27734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5FA480-0853-80C3-F9E7-6202C7118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37" y="896101"/>
            <a:ext cx="5161476" cy="2398597"/>
          </a:xfrm>
          <a:prstGeom prst="rect">
            <a:avLst/>
          </a:prstGeom>
        </p:spPr>
      </p:pic>
      <p:sp>
        <p:nvSpPr>
          <p:cNvPr id="20" name="Arrow: Down 19">
            <a:extLst>
              <a:ext uri="{FF2B5EF4-FFF2-40B4-BE49-F238E27FC236}">
                <a16:creationId xmlns:a16="http://schemas.microsoft.com/office/drawing/2014/main" id="{E0C971AA-30BC-92FD-41BD-D4DDD553B6A5}"/>
              </a:ext>
            </a:extLst>
          </p:cNvPr>
          <p:cNvSpPr/>
          <p:nvPr/>
        </p:nvSpPr>
        <p:spPr>
          <a:xfrm rot="18575567">
            <a:off x="2309930" y="3062427"/>
            <a:ext cx="458235" cy="201727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518E3EA-4F6E-72D7-FF09-EFE793986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507" y="773095"/>
            <a:ext cx="4605019" cy="2738667"/>
          </a:xfrm>
          <a:prstGeom prst="rect">
            <a:avLst/>
          </a:prstGeom>
        </p:spPr>
      </p:pic>
      <p:sp>
        <p:nvSpPr>
          <p:cNvPr id="23" name="Arrow: Down 22">
            <a:extLst>
              <a:ext uri="{FF2B5EF4-FFF2-40B4-BE49-F238E27FC236}">
                <a16:creationId xmlns:a16="http://schemas.microsoft.com/office/drawing/2014/main" id="{FF934B04-E3F7-DD70-5CA8-BDB65877A007}"/>
              </a:ext>
            </a:extLst>
          </p:cNvPr>
          <p:cNvSpPr/>
          <p:nvPr/>
        </p:nvSpPr>
        <p:spPr>
          <a:xfrm rot="13592446">
            <a:off x="8691788" y="3333622"/>
            <a:ext cx="458235" cy="206640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8841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14DED7-7217-917C-9A19-70CE4AB87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928" y="965200"/>
            <a:ext cx="5999002" cy="4927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chemeClr val="tx2"/>
                </a:solidFill>
              </a:rPr>
              <a:t>System Evaluation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EF5601-A8BC-411D-AA64-3E79320BA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DCAAD-16AC-A3A2-92DA-D5AB60D819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9F487C75-48CF-4992-9F5A-1093E352546E}" type="datetime1">
              <a:rPr lang="en-US" kern="1200" smtClean="0"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7/4/2025</a:t>
            </a:fld>
            <a:endParaRPr lang="en-US" kern="1200">
              <a:latin typeface="+mn-lt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209156-242F-4B26-8D07-CEB2B68A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3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C9479-21CE-0074-F561-0D85C12EB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0928" y="6459785"/>
            <a:ext cx="475242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457200">
              <a:spcAft>
                <a:spcPts val="600"/>
              </a:spcAft>
            </a:pPr>
            <a:r>
              <a:rPr lang="en-US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Diploma Thesis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AE096-D9E0-094D-4086-02AE70F9B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83078" y="6459785"/>
            <a:ext cx="82940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D3E35CE2-AC6A-491A-962F-F467BC25373B}" type="slidenum">
              <a:rPr lang="en-US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25</a:t>
            </a:fld>
            <a:endParaRPr lang="en-US" kern="120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598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A292F-9A96-F643-09D6-32DC53354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Evaluation</a:t>
            </a:r>
            <a:endParaRPr lang="el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124E2-F77E-8763-1F92-C72B2BBE9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85" y="1000664"/>
            <a:ext cx="6935637" cy="42586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Data Collection &amp; Training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US" dirty="0"/>
              <a:t>Collected &amp; labeled ~500 images per modality </a:t>
            </a:r>
            <a:endParaRPr lang="el-GR" dirty="0"/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US" dirty="0"/>
              <a:t>Fine-tuned pretrained models via transfer learning on simulation data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US" dirty="0"/>
              <a:t>Thermal domain had challenges: low resolution + synthetic fire realism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US" dirty="0"/>
              <a:t>Optimized using TensorRT (FP16) for real-time inference (10 FPS)</a:t>
            </a:r>
            <a:endParaRPr lang="el-GR" dirty="0"/>
          </a:p>
          <a:p>
            <a:pPr marL="201168" lvl="1" indent="0">
              <a:buClrTx/>
              <a:buNone/>
            </a:pPr>
            <a:endParaRPr lang="en-US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l-GR" b="1" dirty="0"/>
              <a:t>User Interface</a:t>
            </a:r>
            <a:endParaRPr lang="el-GR" altLang="el-GR" b="1" dirty="0">
              <a:solidFill>
                <a:schemeClr val="tx1"/>
              </a:solidFill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dirty="0"/>
              <a:t>Live OpenCV windows display RGB &amp; IR detection</a:t>
            </a:r>
            <a:endParaRPr lang="el-GR" dirty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dirty="0"/>
              <a:t>Terminal alerts for: fire, smoke, human and animal </a:t>
            </a:r>
          </a:p>
          <a:p>
            <a:endParaRPr lang="el-G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E8DBD-7151-1B23-4A24-65B588722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7C75-48CF-4992-9F5A-1093E352546E}" type="datetime1">
              <a:rPr lang="el-GR" smtClean="0"/>
              <a:t>4/7/2025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0121D-49F5-6650-77A4-3E25507C3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Diploma Thesis</a:t>
            </a:r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30044-07D3-8BCD-73FB-EAF0B926A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5CE2-AC6A-491A-962F-F467BC25373B}" type="slidenum">
              <a:rPr lang="el-GR" smtClean="0"/>
              <a:t>26</a:t>
            </a:fld>
            <a:endParaRPr lang="el-G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2ED9AC-9996-AF93-54ED-C3EAB2B68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158" y="2847549"/>
            <a:ext cx="6640384" cy="333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8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2F79C8-38AF-6AD2-991D-D1B968B66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928" y="965200"/>
            <a:ext cx="5999002" cy="4927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chemeClr val="tx2"/>
                </a:solidFill>
              </a:rPr>
              <a:t>Conclusions &amp; Future Work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EF5601-A8BC-411D-AA64-3E79320BA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CBC95E-48E7-87EC-9568-ACBB7B3D70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9F487C75-48CF-4992-9F5A-1093E352546E}" type="datetime1">
              <a:rPr lang="en-US" kern="1200" smtClean="0"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7/4/2025</a:t>
            </a:fld>
            <a:endParaRPr lang="en-US" kern="1200">
              <a:latin typeface="+mn-lt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209156-242F-4B26-8D07-CEB2B68A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3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0FA53-6348-718E-4523-BF4BA0F10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0928" y="6459785"/>
            <a:ext cx="475242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457200">
              <a:spcAft>
                <a:spcPts val="600"/>
              </a:spcAft>
            </a:pPr>
            <a:r>
              <a:rPr lang="en-US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Diploma Thesis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43F46-1564-7492-6731-2B8337296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83078" y="6459785"/>
            <a:ext cx="82940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D3E35CE2-AC6A-491A-962F-F467BC25373B}" type="slidenum">
              <a:rPr lang="en-US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27</a:t>
            </a:fld>
            <a:endParaRPr lang="en-US" kern="120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338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95E74-EE15-5882-4DB8-FF9B5AF3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Conclusions &amp; Future Work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6C412-B725-8624-5DC5-AA5D49D6D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489" y="2241448"/>
            <a:ext cx="5056229" cy="2720194"/>
          </a:xfrm>
        </p:spPr>
        <p:txBody>
          <a:bodyPr>
            <a:normAutofit/>
          </a:bodyPr>
          <a:lstStyle/>
          <a:p>
            <a:pPr algn="ctr">
              <a:spcAft>
                <a:spcPts val="1500"/>
              </a:spcAft>
            </a:pPr>
            <a:r>
              <a:rPr lang="en-US" b="1" dirty="0"/>
              <a:t>Conclusions</a:t>
            </a:r>
            <a:endParaRPr lang="en-US" sz="2600" b="1" dirty="0"/>
          </a:p>
          <a:p>
            <a:pPr lvl="1">
              <a:spcBef>
                <a:spcPts val="0"/>
              </a:spcBef>
              <a:spcAft>
                <a:spcPts val="900"/>
              </a:spcAft>
              <a:buClrTx/>
              <a:buFont typeface="Arial" panose="020B0604020202020204" pitchFamily="34" charset="0"/>
              <a:buChar char="•"/>
            </a:pPr>
            <a:r>
              <a:rPr lang="en-US" dirty="0"/>
              <a:t>Thermal domain advantage</a:t>
            </a:r>
          </a:p>
          <a:p>
            <a:pPr lvl="1">
              <a:spcAft>
                <a:spcPts val="900"/>
              </a:spcAft>
              <a:buClrTx/>
              <a:buFont typeface="Arial" panose="020B0604020202020204" pitchFamily="34" charset="0"/>
              <a:buChar char="•"/>
            </a:pPr>
            <a:r>
              <a:rPr lang="en-US" dirty="0"/>
              <a:t>Multimodal fusion</a:t>
            </a:r>
          </a:p>
          <a:p>
            <a:pPr lvl="1">
              <a:spcAft>
                <a:spcPts val="900"/>
              </a:spcAft>
              <a:buClrTx/>
              <a:buFont typeface="Arial" panose="020B0604020202020204" pitchFamily="34" charset="0"/>
              <a:buChar char="•"/>
            </a:pPr>
            <a:r>
              <a:rPr lang="en-US" dirty="0"/>
              <a:t>Reverse simulation-to-real, trained on real data, tested in simulation</a:t>
            </a:r>
          </a:p>
          <a:p>
            <a:pPr lvl="1">
              <a:spcAft>
                <a:spcPts val="900"/>
              </a:spcAft>
              <a:buClrTx/>
              <a:buFont typeface="Arial" panose="020B0604020202020204" pitchFamily="34" charset="0"/>
              <a:buChar char="•"/>
            </a:pPr>
            <a:r>
              <a:rPr lang="en-US" dirty="0"/>
              <a:t>Real-time performance on actual embedded device</a:t>
            </a:r>
          </a:p>
          <a:p>
            <a:endParaRPr lang="el-G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936A0-32BB-101C-4A67-E44B821FB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7C75-48CF-4992-9F5A-1093E352546E}" type="datetime1">
              <a:rPr lang="el-GR" smtClean="0"/>
              <a:t>4/7/2025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F3E71-D933-232D-E203-C7910DB50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Diploma Thesis</a:t>
            </a:r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3E133-E859-12B0-44FA-23FCEC8F6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5CE2-AC6A-491A-962F-F467BC25373B}" type="slidenum">
              <a:rPr lang="el-GR" smtClean="0"/>
              <a:t>28</a:t>
            </a:fld>
            <a:endParaRPr lang="el-GR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89DE324-4A03-F3AE-A115-7413CF5E3CBE}"/>
              </a:ext>
            </a:extLst>
          </p:cNvPr>
          <p:cNvSpPr txBox="1">
            <a:spLocks/>
          </p:cNvSpPr>
          <p:nvPr/>
        </p:nvSpPr>
        <p:spPr>
          <a:xfrm>
            <a:off x="6454283" y="928814"/>
            <a:ext cx="5056229" cy="5345463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500"/>
              </a:spcAft>
            </a:pPr>
            <a:r>
              <a:rPr lang="en-US" b="1" dirty="0"/>
              <a:t>Future Work</a:t>
            </a:r>
          </a:p>
          <a:p>
            <a:pPr lvl="1">
              <a:spcBef>
                <a:spcPts val="0"/>
              </a:spcBef>
              <a:spcAft>
                <a:spcPts val="1800"/>
              </a:spcAft>
              <a:buClrTx/>
              <a:buFont typeface="Arial" panose="020B0604020202020204" pitchFamily="34" charset="0"/>
              <a:buChar char="•"/>
            </a:pPr>
            <a:r>
              <a:rPr lang="en-US" dirty="0"/>
              <a:t>Integrate multimodal fusion directly into a single YOLOv8s detector</a:t>
            </a:r>
          </a:p>
          <a:p>
            <a:pPr lvl="1">
              <a:spcBef>
                <a:spcPts val="0"/>
              </a:spcBef>
              <a:spcAft>
                <a:spcPts val="1800"/>
              </a:spcAft>
              <a:buClrTx/>
              <a:buFont typeface="Arial" panose="020B0604020202020204" pitchFamily="34" charset="0"/>
              <a:buChar char="•"/>
            </a:pPr>
            <a:r>
              <a:rPr lang="en-US" dirty="0"/>
              <a:t>Replace dual pipelines with unified model to reduce computation</a:t>
            </a:r>
          </a:p>
          <a:p>
            <a:pPr lvl="1">
              <a:spcBef>
                <a:spcPts val="0"/>
              </a:spcBef>
              <a:spcAft>
                <a:spcPts val="1800"/>
              </a:spcAft>
              <a:buClrTx/>
              <a:buFont typeface="Arial" panose="020B0604020202020204" pitchFamily="34" charset="0"/>
              <a:buChar char="•"/>
            </a:pPr>
            <a:r>
              <a:rPr lang="en-US" dirty="0"/>
              <a:t>Add LiDAR for 3D object localization and higher geospatial accuracy</a:t>
            </a:r>
          </a:p>
          <a:p>
            <a:pPr lvl="1">
              <a:spcBef>
                <a:spcPts val="0"/>
              </a:spcBef>
              <a:spcAft>
                <a:spcPts val="1800"/>
              </a:spcAft>
              <a:buClrTx/>
              <a:buFont typeface="Arial" panose="020B0604020202020204" pitchFamily="34" charset="0"/>
              <a:buChar char="•"/>
            </a:pPr>
            <a:r>
              <a:rPr lang="en-US" dirty="0"/>
              <a:t>Implement fire-centered UAV behavior (hover 10s at detection)</a:t>
            </a:r>
          </a:p>
          <a:p>
            <a:pPr lvl="1">
              <a:spcBef>
                <a:spcPts val="0"/>
              </a:spcBef>
              <a:spcAft>
                <a:spcPts val="1800"/>
              </a:spcAft>
              <a:buClrTx/>
              <a:buFont typeface="Arial" panose="020B0604020202020204" pitchFamily="34" charset="0"/>
              <a:buChar char="•"/>
            </a:pPr>
            <a:r>
              <a:rPr lang="en-US" dirty="0"/>
              <a:t>Enable person tracking for surveillance in suspected arson scenarios </a:t>
            </a:r>
          </a:p>
          <a:p>
            <a:pPr lvl="1">
              <a:spcAft>
                <a:spcPts val="1800"/>
              </a:spcAft>
              <a:buClrTx/>
              <a:buFont typeface="Arial" panose="020B0604020202020204" pitchFamily="34" charset="0"/>
              <a:buChar char="•"/>
            </a:pPr>
            <a:r>
              <a:rPr lang="en-US" dirty="0"/>
              <a:t>Transition to real-world deployment with real sensors &amp; onboard inference</a:t>
            </a:r>
          </a:p>
          <a:p>
            <a:pPr lvl="1">
              <a:spcAft>
                <a:spcPts val="1800"/>
              </a:spcAft>
              <a:buClrTx/>
              <a:buFont typeface="Arial" panose="020B0604020202020204" pitchFamily="34" charset="0"/>
              <a:buChar char="•"/>
            </a:pPr>
            <a:r>
              <a:rPr lang="en-US" dirty="0"/>
              <a:t>Field testing to validate system in uncontrolled outdoor conditions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12165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8C4CF77-7AF8-4122-A7B0-041ABDF16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AEDB95-CAC5-EFB8-C19B-38D035F04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3409" y="988741"/>
            <a:ext cx="4813935" cy="4880518"/>
          </a:xfrm>
          <a:noFill/>
          <a:ln>
            <a:noFill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Thank you for your attention!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09D458-5758-41CE-89DE-485C1BBCD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38966F-378A-47DC-83CC-D5A783224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465377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79825-325E-1299-530B-CFB3B18AD1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19632" y="6316857"/>
            <a:ext cx="2513561" cy="3239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9F487C75-48CF-4992-9F5A-1093E352546E}" type="datetime1">
              <a:rPr lang="en-US" sz="1050" kern="1200">
                <a:solidFill>
                  <a:srgbClr val="FFFFFF">
                    <a:alpha val="70000"/>
                  </a:srgbClr>
                </a:solidFill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7/4/2025</a:t>
            </a:fld>
            <a:endParaRPr lang="en-US" sz="1050" kern="1200">
              <a:solidFill>
                <a:srgbClr val="FFFFFF">
                  <a:alpha val="70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82526-A974-4015-8D59-D427D91DF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90010" y="6318821"/>
            <a:ext cx="4085165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457200">
              <a:spcAft>
                <a:spcPts val="600"/>
              </a:spcAft>
            </a:pPr>
            <a:r>
              <a:rPr lang="en-US" sz="105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Diploma Thesis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7117B-7586-8E5C-4880-268A3D883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2820" y="6296279"/>
            <a:ext cx="63098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457200">
              <a:spcAft>
                <a:spcPts val="600"/>
              </a:spcAft>
            </a:pPr>
            <a:fld id="{D3E35CE2-AC6A-491A-962F-F467BC25373B}" type="slidenum">
              <a:rPr lang="en-US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pPr algn="l" defTabSz="457200">
                <a:spcAft>
                  <a:spcPts val="600"/>
                </a:spcAft>
              </a:pPr>
              <a:t>29</a:t>
            </a:fld>
            <a:endParaRPr lang="en-US" kern="120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13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17812-9CDC-2996-1624-309D2C597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-235789"/>
            <a:ext cx="10058400" cy="9803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Motivation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DEF1670-ED30-2AFC-FDEE-86E3AC29D488}"/>
              </a:ext>
            </a:extLst>
          </p:cNvPr>
          <p:cNvSpPr/>
          <p:nvPr/>
        </p:nvSpPr>
        <p:spPr>
          <a:xfrm>
            <a:off x="1097279" y="1132936"/>
            <a:ext cx="6454987" cy="4736158"/>
          </a:xfrm>
          <a:custGeom>
            <a:avLst/>
            <a:gdLst>
              <a:gd name="connsiteX0" fmla="*/ 0 w 9455628"/>
              <a:gd name="connsiteY0" fmla="*/ 0 h 521880"/>
              <a:gd name="connsiteX1" fmla="*/ 9455628 w 9455628"/>
              <a:gd name="connsiteY1" fmla="*/ 0 h 521880"/>
              <a:gd name="connsiteX2" fmla="*/ 9455628 w 9455628"/>
              <a:gd name="connsiteY2" fmla="*/ 521880 h 521880"/>
              <a:gd name="connsiteX3" fmla="*/ 0 w 9455628"/>
              <a:gd name="connsiteY3" fmla="*/ 521880 h 521880"/>
              <a:gd name="connsiteX4" fmla="*/ 0 w 9455628"/>
              <a:gd name="connsiteY4" fmla="*/ 0 h 52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55628" h="521880">
                <a:moveTo>
                  <a:pt x="0" y="0"/>
                </a:moveTo>
                <a:lnTo>
                  <a:pt x="9455628" y="0"/>
                </a:lnTo>
                <a:lnTo>
                  <a:pt x="9455628" y="521880"/>
                </a:lnTo>
                <a:lnTo>
                  <a:pt x="0" y="521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lIns="0" tIns="45720" rIns="0" bIns="45720" numCol="1" spcCol="1270" rtlCol="0" anchorCtr="0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1800"/>
              </a:spcAft>
              <a:buClrTx/>
              <a:buSzPct val="150000"/>
              <a:buBlip>
                <a:blip r:embed="rId3"/>
              </a:buBlip>
            </a:pPr>
            <a:r>
              <a: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Wildfires are becoming more frequent and intense due to climate change.</a:t>
            </a: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1800"/>
              </a:spcAft>
              <a:buClrTx/>
              <a:buSzPct val="150000"/>
              <a:buBlip>
                <a:blip r:embed="rId4"/>
              </a:buBlip>
            </a:pPr>
            <a:r>
              <a: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Current detection methods (satellites, patrols, towers) have slow response and limited coverage.</a:t>
            </a: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1800"/>
              </a:spcAft>
              <a:buClrTx/>
              <a:buSzPct val="150000"/>
              <a:buBlip>
                <a:blip r:embed="rId5"/>
              </a:buBlip>
            </a:pPr>
            <a:r>
              <a: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Remote forest areas lack surveillance and connectivity, delaying intervention.</a:t>
            </a: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1800"/>
              </a:spcAft>
              <a:buClrTx/>
              <a:buSzPct val="150000"/>
              <a:buBlip>
                <a:blip r:embed="rId6"/>
              </a:buBlip>
            </a:pPr>
            <a:r>
              <a: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UAVs offer speed, mobility, and real-time onboard AI processing.</a:t>
            </a: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1800"/>
              </a:spcAft>
              <a:buClrTx/>
              <a:buSzPct val="150000"/>
              <a:buBlip>
                <a:blip r:embed="rId7"/>
              </a:buBlip>
            </a:pPr>
            <a:r>
              <a: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Combining RGB and thermal sensors enables detection under poor visibility.</a:t>
            </a: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1800"/>
              </a:spcAft>
              <a:buClrTx/>
              <a:buSzPct val="150000"/>
              <a:buBlip>
                <a:blip r:embed="rId8"/>
              </a:buBlip>
            </a:pPr>
            <a:r>
              <a: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 include multi-modal data fusion, real-time inference and robust deployment.</a:t>
            </a:r>
          </a:p>
          <a:p>
            <a:pPr marL="285750" lvl="0" indent="-28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Font typeface="Calibri" panose="020F0502020204030204" pitchFamily="34" charset="0"/>
              <a:buChar char="•"/>
            </a:pPr>
            <a:endParaRPr lang="en-US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 descr="A forest fire with smoke and flames&#10;&#10;AI-generated content may be incorrect.">
            <a:extLst>
              <a:ext uri="{FF2B5EF4-FFF2-40B4-BE49-F238E27FC236}">
                <a16:creationId xmlns:a16="http://schemas.microsoft.com/office/drawing/2014/main" id="{4C4B7EC8-27D0-B9EF-C243-4F721DC30A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9" r="13790"/>
          <a:stretch>
            <a:fillRect/>
          </a:stretch>
        </p:blipFill>
        <p:spPr>
          <a:xfrm>
            <a:off x="7959612" y="1693494"/>
            <a:ext cx="3135109" cy="347101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D9DEF-8821-20D7-A7B3-ACF03D03D8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F487C75-48CF-4992-9F5A-1093E352546E}" type="datetime1">
              <a:rPr lang="en-US" kern="1200" smtClean="0"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7/4/2025</a:t>
            </a:fld>
            <a:endParaRPr lang="en-US" kern="1200"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920EE-8990-4981-CEFD-6CDE64338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Diploma Thesis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78DFC-99A4-7C74-B951-134ED79F4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3E35CE2-AC6A-491A-962F-F467BC25373B}" type="slidenum">
              <a:rPr lang="en-US" kern="1200" smtClean="0"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3</a:t>
            </a:fld>
            <a:endParaRPr lang="en-US" kern="120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969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9A1A4-670B-E632-7186-17BD9312C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Registration (1)</a:t>
            </a:r>
            <a:endParaRPr lang="el-G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A2EFA-5AA3-1137-5CC6-1AE76AC8E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7C75-48CF-4992-9F5A-1093E352546E}" type="datetime1">
              <a:rPr lang="el-GR" smtClean="0"/>
              <a:t>4/7/2025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99789-7843-AAA5-9BD1-D8CD6BF0E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Diploma Thesis</a:t>
            </a:r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DBB36-66B7-75D6-7F36-64AFAC33A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5CE2-AC6A-491A-962F-F467BC25373B}" type="slidenum">
              <a:rPr lang="el-GR" smtClean="0"/>
              <a:t>30</a:t>
            </a:fld>
            <a:endParaRPr lang="el-GR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CA3D38F-D117-2268-4691-7406E1ADB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4371867" cy="266875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1. Camera Calibration</a:t>
            </a:r>
          </a:p>
          <a:p>
            <a:pPr lvl="1">
              <a:buClrTx/>
              <a:buFont typeface="Wingdings" panose="05000000000000000000" pitchFamily="2" charset="2"/>
              <a:buChar char="Ø"/>
            </a:pPr>
            <a:r>
              <a:rPr lang="en-US" dirty="0"/>
              <a:t>  Checkerboard pattern used to estimate distortion coefficients</a:t>
            </a:r>
          </a:p>
          <a:p>
            <a:pPr lvl="1">
              <a:buClrTx/>
              <a:buFont typeface="Wingdings" panose="05000000000000000000" pitchFamily="2" charset="2"/>
              <a:buChar char="Ø"/>
            </a:pPr>
            <a:r>
              <a:rPr lang="en-US" dirty="0"/>
              <a:t>  Calibrated both RGB and IR cameras individually</a:t>
            </a:r>
          </a:p>
          <a:p>
            <a:pPr lvl="1">
              <a:buClrTx/>
              <a:buFont typeface="Wingdings" panose="05000000000000000000" pitchFamily="2" charset="2"/>
              <a:buChar char="Ø"/>
            </a:pPr>
            <a:r>
              <a:rPr lang="en-US" dirty="0"/>
              <a:t>  Introduced large pitch/roll/yaw differences to simulate difficult alignment scenarios</a:t>
            </a:r>
          </a:p>
          <a:p>
            <a:pPr lvl="1">
              <a:buClrTx/>
              <a:buFont typeface="Wingdings" panose="05000000000000000000" pitchFamily="2" charset="2"/>
              <a:buChar char="Ø"/>
            </a:pPr>
            <a:r>
              <a:rPr lang="en-US" dirty="0"/>
              <a:t>  12 image pairs from varied angles enhance calibration accuracy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endParaRPr lang="el-G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E4756D-D2C5-0DFF-0AF0-71F134AFF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430" y="4711461"/>
            <a:ext cx="5917432" cy="16088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1D599A-A58A-45C8-8721-C393835781BD}"/>
              </a:ext>
            </a:extLst>
          </p:cNvPr>
          <p:cNvSpPr txBox="1"/>
          <p:nvPr/>
        </p:nvSpPr>
        <p:spPr>
          <a:xfrm>
            <a:off x="2668436" y="4457065"/>
            <a:ext cx="5601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+mn-lt"/>
              </a:rPr>
              <a:t>Camera parameters for RGB and Thermal/IR cameras</a:t>
            </a:r>
            <a:endParaRPr lang="el-GR" sz="1800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3F3E05-BD90-C279-6A64-1CEED4DD2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24452"/>
            <a:ext cx="5672928" cy="195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6547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A3B00-C69F-639D-210F-3ED71044B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Registration (2)</a:t>
            </a:r>
            <a:endParaRPr lang="el-G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ACC3D-4AC4-2A3E-626F-71EE5CCDA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7C75-48CF-4992-9F5A-1093E352546E}" type="datetime1">
              <a:rPr lang="el-GR" smtClean="0"/>
              <a:t>4/7/2025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1655F-B59D-667D-AA48-973141021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Diploma Thesis</a:t>
            </a:r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E392E-7816-0F2C-C87D-0ECB7FA40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5CE2-AC6A-491A-962F-F467BC25373B}" type="slidenum">
              <a:rPr lang="el-GR" smtClean="0"/>
              <a:t>31</a:t>
            </a:fld>
            <a:endParaRPr lang="el-GR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3929B23-2409-DE3D-5C29-DC0CE4347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4371867" cy="2668757"/>
          </a:xfrm>
        </p:spPr>
        <p:txBody>
          <a:bodyPr>
            <a:normAutofit/>
          </a:bodyPr>
          <a:lstStyle/>
          <a:p>
            <a:r>
              <a:rPr lang="en-US" b="1" dirty="0"/>
              <a:t>2. Homography Estimation</a:t>
            </a:r>
          </a:p>
          <a:p>
            <a:pPr lvl="1">
              <a:buClrTx/>
              <a:buFont typeface="Wingdings" panose="05000000000000000000" pitchFamily="2" charset="2"/>
              <a:buChar char="Ø"/>
            </a:pPr>
            <a:r>
              <a:rPr lang="en-US" dirty="0"/>
              <a:t>  Extracted checkerboard corners from both modalities</a:t>
            </a:r>
          </a:p>
          <a:p>
            <a:pPr lvl="1">
              <a:buClrTx/>
              <a:buFont typeface="Wingdings" panose="05000000000000000000" pitchFamily="2" charset="2"/>
              <a:buChar char="Ø"/>
            </a:pPr>
            <a:r>
              <a:rPr lang="en-US" dirty="0"/>
              <a:t>  Computed </a:t>
            </a:r>
            <a:r>
              <a:rPr lang="en-US" dirty="0" err="1"/>
              <a:t>homography</a:t>
            </a:r>
            <a:r>
              <a:rPr lang="en-US" dirty="0"/>
              <a:t> matrix to transform IR → RGB frame</a:t>
            </a:r>
          </a:p>
          <a:p>
            <a:pPr lvl="1">
              <a:buClrTx/>
              <a:buFont typeface="Wingdings" panose="05000000000000000000" pitchFamily="2" charset="2"/>
              <a:buChar char="Ø"/>
            </a:pPr>
            <a:r>
              <a:rPr lang="en-US" dirty="0"/>
              <a:t>  RGB = reference | IR = source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endParaRPr lang="el-G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5F216E-92AE-3FCC-CCB1-BCB8B29C6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636" y="3729368"/>
            <a:ext cx="4317152" cy="89439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B52283A-8690-3F04-B086-133DB1A915CA}"/>
              </a:ext>
            </a:extLst>
          </p:cNvPr>
          <p:cNvSpPr txBox="1">
            <a:spLocks/>
          </p:cNvSpPr>
          <p:nvPr/>
        </p:nvSpPr>
        <p:spPr>
          <a:xfrm>
            <a:off x="1124636" y="4769548"/>
            <a:ext cx="4371867" cy="154444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3. </a:t>
            </a:r>
            <a:r>
              <a:rPr lang="en-US" b="1" dirty="0" err="1"/>
              <a:t>Undistortion</a:t>
            </a:r>
            <a:r>
              <a:rPr lang="en-US" b="1" dirty="0"/>
              <a:t> &amp; Warping</a:t>
            </a:r>
          </a:p>
          <a:p>
            <a:pPr lvl="1">
              <a:buClrTx/>
              <a:buFont typeface="Wingdings" panose="05000000000000000000" pitchFamily="2" charset="2"/>
              <a:buChar char="Ø"/>
            </a:pPr>
            <a:r>
              <a:rPr lang="en-US" dirty="0"/>
              <a:t>  Lens distortion removed using calibration coefficients</a:t>
            </a:r>
          </a:p>
          <a:p>
            <a:pPr lvl="1">
              <a:buClrTx/>
              <a:buFont typeface="Wingdings" panose="05000000000000000000" pitchFamily="2" charset="2"/>
              <a:buChar char="Ø"/>
            </a:pPr>
            <a:r>
              <a:rPr lang="en-US" b="1" dirty="0"/>
              <a:t>  </a:t>
            </a:r>
            <a:r>
              <a:rPr lang="en-US" dirty="0"/>
              <a:t>IR image warped to align geometrically with RGB (target: 1920×1080)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endParaRPr lang="el-GR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1A8C50E-516D-DC23-A168-AA1BB4236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464" y="4203018"/>
            <a:ext cx="3676618" cy="21109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5B3DCB-D725-C59B-13A1-3CFB8EA48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503" y="1703741"/>
            <a:ext cx="6511580" cy="224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82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5611E-CABC-EF25-FBB6-BD5CF9B5B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Registration (3)</a:t>
            </a:r>
            <a:endParaRPr lang="el-G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2DCC1-0AFA-FDF7-69C8-7F7B78090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7C75-48CF-4992-9F5A-1093E352546E}" type="datetime1">
              <a:rPr lang="el-GR" smtClean="0"/>
              <a:t>4/7/2025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19959-1CEE-25C1-4C9C-271D33274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Diploma Thesis</a:t>
            </a:r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AC60A-1379-50FA-03C5-506EA977A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5CE2-AC6A-491A-962F-F467BC25373B}" type="slidenum">
              <a:rPr lang="el-GR" smtClean="0"/>
              <a:t>32</a:t>
            </a:fld>
            <a:endParaRPr lang="el-GR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9A50D60-6770-7FBC-53E5-7368CBA42081}"/>
              </a:ext>
            </a:extLst>
          </p:cNvPr>
          <p:cNvSpPr txBox="1">
            <a:spLocks/>
          </p:cNvSpPr>
          <p:nvPr/>
        </p:nvSpPr>
        <p:spPr>
          <a:xfrm>
            <a:off x="1097280" y="2836763"/>
            <a:ext cx="4642162" cy="231561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4. Cropping &amp; Resizing</a:t>
            </a:r>
          </a:p>
          <a:p>
            <a:pPr lvl="1">
              <a:buClrTx/>
              <a:buFont typeface="Wingdings" panose="05000000000000000000" pitchFamily="2" charset="2"/>
              <a:buChar char="Ø"/>
            </a:pPr>
            <a:r>
              <a:rPr lang="en-US" sz="1900" dirty="0"/>
              <a:t>  </a:t>
            </a:r>
            <a:r>
              <a:rPr lang="en-US" dirty="0"/>
              <a:t>From warped IR: extract region of interest using contour detection</a:t>
            </a:r>
          </a:p>
          <a:p>
            <a:pPr lvl="1">
              <a:buClrTx/>
              <a:buFont typeface="Wingdings" panose="05000000000000000000" pitchFamily="2" charset="2"/>
              <a:buChar char="Ø"/>
            </a:pPr>
            <a:r>
              <a:rPr lang="en-US" dirty="0"/>
              <a:t>  Crop both images to 1350×1080, matching aspect ratio 1.25 (same as 640×512)</a:t>
            </a:r>
          </a:p>
          <a:p>
            <a:pPr lvl="1">
              <a:buClrTx/>
              <a:buFont typeface="Wingdings" panose="05000000000000000000" pitchFamily="2" charset="2"/>
              <a:buChar char="Ø"/>
            </a:pPr>
            <a:r>
              <a:rPr lang="en-US" dirty="0"/>
              <a:t>  Then resize both to 640×512 for model input consistency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endParaRPr lang="el-G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8E519D-50AA-281D-01B4-57D5D8B9D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910" y="3994570"/>
            <a:ext cx="5270970" cy="20020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D58AAA-FEAE-3B17-9AA1-206ADB4E0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108" y="1918461"/>
            <a:ext cx="5268573" cy="197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906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A94E9-8096-0E7A-7F8F-9D5C3C016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Thesis Objective &amp; Contributions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EE199-6E9D-162A-2B90-E2A1F7DCC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7C75-48CF-4992-9F5A-1093E352546E}" type="datetime1">
              <a:rPr lang="el-GR" smtClean="0"/>
              <a:t>4/7/2025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0CE8D-8DB4-5793-43FE-48FFCB319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Diploma Thesis</a:t>
            </a:r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09EB6-5D25-88EA-9172-FA49CC52E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5CE2-AC6A-491A-962F-F467BC25373B}" type="slidenum">
              <a:rPr lang="el-GR" smtClean="0"/>
              <a:t>4</a:t>
            </a:fld>
            <a:endParaRPr lang="el-G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CFAFDC-4D46-2007-040D-701223125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118" y="2113472"/>
            <a:ext cx="5579882" cy="1879734"/>
          </a:xfrm>
          <a:custGeom>
            <a:avLst/>
            <a:gdLst>
              <a:gd name="connsiteX0" fmla="*/ 0 w 9455628"/>
              <a:gd name="connsiteY0" fmla="*/ 0 h 521880"/>
              <a:gd name="connsiteX1" fmla="*/ 9455628 w 9455628"/>
              <a:gd name="connsiteY1" fmla="*/ 0 h 521880"/>
              <a:gd name="connsiteX2" fmla="*/ 9455628 w 9455628"/>
              <a:gd name="connsiteY2" fmla="*/ 521880 h 521880"/>
              <a:gd name="connsiteX3" fmla="*/ 0 w 9455628"/>
              <a:gd name="connsiteY3" fmla="*/ 521880 h 521880"/>
              <a:gd name="connsiteX4" fmla="*/ 0 w 9455628"/>
              <a:gd name="connsiteY4" fmla="*/ 0 h 52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55628" h="521880">
                <a:moveTo>
                  <a:pt x="0" y="0"/>
                </a:moveTo>
                <a:lnTo>
                  <a:pt x="9455628" y="0"/>
                </a:lnTo>
                <a:lnTo>
                  <a:pt x="9455628" y="521880"/>
                </a:lnTo>
                <a:lnTo>
                  <a:pt x="0" y="521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5232" tIns="55232" rIns="55232" bIns="55232" numCol="1" spcCol="1270" anchor="ctr" anchorCtr="0">
            <a:noAutofit/>
          </a:bodyPr>
          <a:lstStyle/>
          <a:p>
            <a:pPr marL="0" lvl="0" indent="0" algn="ctr" defTabSz="8001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ClrTx/>
              <a:buSzPct val="150000"/>
              <a:buNone/>
            </a:pPr>
            <a:r>
              <a:rPr lang="en-US" b="1" dirty="0">
                <a:solidFill>
                  <a:schemeClr val="tx1"/>
                </a:solidFill>
              </a:rPr>
              <a:t>Thesis Objective</a:t>
            </a:r>
          </a:p>
          <a:p>
            <a:pPr lvl="0" defTabSz="8001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ClrTx/>
              <a:buSzPct val="150000"/>
              <a:buBlip>
                <a:blip r:embed="rId3"/>
              </a:buBlip>
            </a:pPr>
            <a:r>
              <a:rPr lang="en-US" sz="1800" b="1" dirty="0">
                <a:solidFill>
                  <a:schemeClr val="tx1"/>
                </a:solidFill>
              </a:rPr>
              <a:t>  Design &amp; Development:</a:t>
            </a:r>
            <a:r>
              <a:rPr lang="en-US" sz="1800" dirty="0">
                <a:solidFill>
                  <a:schemeClr val="tx1"/>
                </a:solidFill>
              </a:rPr>
              <a:t> UAV-based wildfire detection system using RGB and thermal imaging.</a:t>
            </a:r>
          </a:p>
          <a:p>
            <a:pPr lvl="0" defTabSz="8001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ClrTx/>
              <a:buSzPct val="150000"/>
              <a:buBlip>
                <a:blip r:embed="rId4"/>
              </a:buBlip>
            </a:pPr>
            <a:r>
              <a:rPr lang="en-US" sz="1800" b="1" dirty="0">
                <a:solidFill>
                  <a:schemeClr val="tx1"/>
                </a:solidFill>
              </a:rPr>
              <a:t>  Setup:</a:t>
            </a:r>
            <a:r>
              <a:rPr lang="en-US" sz="1800" dirty="0">
                <a:solidFill>
                  <a:schemeClr val="tx1"/>
                </a:solidFill>
              </a:rPr>
              <a:t> Deep learning techniques for real-time object detection.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5980461A-1E47-3E46-8465-FF2D7AF4F420}"/>
              </a:ext>
            </a:extLst>
          </p:cNvPr>
          <p:cNvSpPr txBox="1">
            <a:spLocks/>
          </p:cNvSpPr>
          <p:nvPr/>
        </p:nvSpPr>
        <p:spPr>
          <a:xfrm>
            <a:off x="6126480" y="2113472"/>
            <a:ext cx="5579882" cy="2785507"/>
          </a:xfrm>
          <a:custGeom>
            <a:avLst/>
            <a:gdLst>
              <a:gd name="connsiteX0" fmla="*/ 0 w 9455628"/>
              <a:gd name="connsiteY0" fmla="*/ 0 h 521880"/>
              <a:gd name="connsiteX1" fmla="*/ 9455628 w 9455628"/>
              <a:gd name="connsiteY1" fmla="*/ 0 h 521880"/>
              <a:gd name="connsiteX2" fmla="*/ 9455628 w 9455628"/>
              <a:gd name="connsiteY2" fmla="*/ 521880 h 521880"/>
              <a:gd name="connsiteX3" fmla="*/ 0 w 9455628"/>
              <a:gd name="connsiteY3" fmla="*/ 521880 h 521880"/>
              <a:gd name="connsiteX4" fmla="*/ 0 w 9455628"/>
              <a:gd name="connsiteY4" fmla="*/ 0 h 52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55628" h="521880">
                <a:moveTo>
                  <a:pt x="0" y="0"/>
                </a:moveTo>
                <a:lnTo>
                  <a:pt x="9455628" y="0"/>
                </a:lnTo>
                <a:lnTo>
                  <a:pt x="9455628" y="521880"/>
                </a:lnTo>
                <a:lnTo>
                  <a:pt x="0" y="521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5232" tIns="55232" rIns="55232" bIns="55232" numCol="1" spcCol="1270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bg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bg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bg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bg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bg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bg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bg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bg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8001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ClrTx/>
              <a:buSzPct val="150000"/>
              <a:buNone/>
            </a:pPr>
            <a:r>
              <a:rPr lang="en-US" b="1" dirty="0">
                <a:solidFill>
                  <a:schemeClr val="tx1"/>
                </a:solidFill>
              </a:rPr>
              <a:t>Contributions</a:t>
            </a:r>
          </a:p>
          <a:p>
            <a:pPr marL="544068" lvl="1" indent="-342900">
              <a:spcAft>
                <a:spcPts val="1200"/>
              </a:spcAft>
              <a:buClrTx/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Custom Datasets</a:t>
            </a:r>
          </a:p>
          <a:p>
            <a:pPr marL="544068" lvl="1" indent="-342900">
              <a:spcAft>
                <a:spcPts val="1200"/>
              </a:spcAft>
              <a:buClrTx/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Model Evaluation</a:t>
            </a:r>
          </a:p>
          <a:p>
            <a:pPr marL="544068" lvl="1" indent="-342900">
              <a:spcAft>
                <a:spcPts val="1200"/>
              </a:spcAft>
              <a:buClrTx/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Optimization with TensorRT (Jetson Orin Nano and NVIDIA RTX 4090)</a:t>
            </a:r>
          </a:p>
          <a:p>
            <a:pPr marL="544068" lvl="1" indent="-342900">
              <a:spcAft>
                <a:spcPts val="1200"/>
              </a:spcAft>
              <a:buClrTx/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Simulation Framework (Unreal Engine, AirSim and ROS 2)</a:t>
            </a:r>
          </a:p>
          <a:p>
            <a:pPr marL="0" indent="0" algn="ctr" defTabSz="8001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ClrTx/>
              <a:buSzPct val="150000"/>
              <a:buNone/>
            </a:pPr>
            <a:endParaRPr 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12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1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10739B-E7BA-4831-8A22-FF7B03469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928" y="965200"/>
            <a:ext cx="5999002" cy="4927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chemeClr val="tx2"/>
                </a:solidFill>
              </a:rPr>
              <a:t>Related Work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EF5601-A8BC-411D-AA64-3E79320BA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607FD-4BBC-7ADA-9526-B1FD7E1FEC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9F487C75-48CF-4992-9F5A-1093E352546E}" type="datetime1">
              <a:rPr lang="en-US" kern="1200" smtClean="0"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7/4/2025</a:t>
            </a:fld>
            <a:endParaRPr lang="en-US" kern="1200">
              <a:latin typeface="+mn-lt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209156-242F-4B26-8D07-CEB2B68A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3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F7492-B24D-C3CC-D47C-5ABF93E9A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0928" y="6459785"/>
            <a:ext cx="475242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457200">
              <a:spcAft>
                <a:spcPts val="600"/>
              </a:spcAft>
            </a:pPr>
            <a:r>
              <a:rPr lang="en-US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Diploma Thesis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061C6-7A51-BCBA-934D-D0940D36D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83078" y="6459785"/>
            <a:ext cx="82940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D3E35CE2-AC6A-491A-962F-F467BC25373B}" type="slidenum">
              <a:rPr lang="en-US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5</a:t>
            </a:fld>
            <a:endParaRPr lang="en-US" kern="120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552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5958DBC-F4DA-42A8-8C52-860179790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77085C-45BA-E3CF-D91D-0EC686279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>
            <a:normAutofit/>
          </a:bodyPr>
          <a:lstStyle/>
          <a:p>
            <a:r>
              <a:rPr lang="en-US" dirty="0"/>
              <a:t>Related Work</a:t>
            </a:r>
            <a:endParaRPr lang="el-G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A5F7B1-24C0-B3FE-3F43-A688A94A4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47" y="4242393"/>
            <a:ext cx="4528426" cy="1822691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FCC9A9-2031-4283-9B27-34B62BB7F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diagram of a process&#10;&#10;AI-generated content may be incorrect.">
            <a:extLst>
              <a:ext uri="{FF2B5EF4-FFF2-40B4-BE49-F238E27FC236}">
                <a16:creationId xmlns:a16="http://schemas.microsoft.com/office/drawing/2014/main" id="{83E4C40B-3B36-65C0-C23C-55CB28261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593" y="1323477"/>
            <a:ext cx="3291534" cy="264968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D6C25-5A83-236A-669E-523B770B4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>
            <a:normAutofit/>
          </a:bodyPr>
          <a:lstStyle/>
          <a:p>
            <a:pPr marL="457200" indent="-457200">
              <a:buClrTx/>
              <a:buFont typeface="+mj-lt"/>
              <a:buAutoNum type="arabicPeriod"/>
            </a:pPr>
            <a:r>
              <a:rPr lang="en-US" dirty="0"/>
              <a:t>“Wildland Fire Detection and Monitoring Using a Drone-Collected RGB/IR Image Dataset”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dirty="0"/>
              <a:t>“</a:t>
            </a:r>
            <a:r>
              <a:rPr lang="en-US" dirty="0" err="1"/>
              <a:t>FireMan</a:t>
            </a:r>
            <a:r>
              <a:rPr lang="en-US" dirty="0"/>
              <a:t>-UAV-RGBT: A Novel UAV-Based RGB-Thermal Video Dataset for the Detection of Wildfires in the Finnish Forests”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dirty="0"/>
              <a:t>Other studies – Explored deep learning methods and embedded UAV deployment strategies.</a:t>
            </a:r>
            <a:endParaRPr lang="en-US" b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1DDD252-D7C8-4CE5-9C61-D60D722BC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FBD75F5-C49C-4F6A-8D43-7A5939C23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1D1E9-6302-3910-6D77-A0806B62EB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F487C75-48CF-4992-9F5A-1093E352546E}" type="datetime1">
              <a:rPr lang="el-GR" smtClean="0"/>
              <a:pPr>
                <a:spcAft>
                  <a:spcPts val="600"/>
                </a:spcAft>
              </a:pPr>
              <a:t>4/7/2025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ABE87-4804-B6A3-867A-4B46FE37A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Diploma Thesis</a:t>
            </a:r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DF5DE-02D7-BC01-B100-BB349F9F9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3E35CE2-AC6A-491A-962F-F467BC25373B}" type="slidenum">
              <a:rPr lang="el-GR" smtClean="0"/>
              <a:pPr>
                <a:spcAft>
                  <a:spcPts val="600"/>
                </a:spcAft>
              </a:pPr>
              <a:t>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2296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5FB0D1-55E1-8F67-3CA3-7D830B83F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928" y="965200"/>
            <a:ext cx="5999002" cy="4927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/>
              <a:t>ML-Based Wildfire Detection</a:t>
            </a:r>
            <a:endParaRPr lang="en-US" sz="8000" dirty="0">
              <a:solidFill>
                <a:schemeClr val="tx2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EF5601-A8BC-411D-AA64-3E79320BA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A9270-45F5-C486-9599-114B2153D3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9F487C75-48CF-4992-9F5A-1093E352546E}" type="datetime1">
              <a:rPr lang="en-US" kern="1200" smtClean="0"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7/4/2025</a:t>
            </a:fld>
            <a:endParaRPr lang="en-US" kern="1200">
              <a:latin typeface="+mn-lt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209156-242F-4B26-8D07-CEB2B68A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3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93BD9-CC5D-D3A9-744D-94BA31326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0928" y="6459785"/>
            <a:ext cx="475242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457200">
              <a:spcAft>
                <a:spcPts val="600"/>
              </a:spcAft>
            </a:pPr>
            <a:r>
              <a:rPr lang="en-US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Diploma Thesis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4DD3A8-EEEE-78AA-9B6B-AAC3180F9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83078" y="6459785"/>
            <a:ext cx="82940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D3E35CE2-AC6A-491A-962F-F467BC25373B}" type="slidenum">
              <a:rPr lang="en-US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7</a:t>
            </a:fld>
            <a:endParaRPr lang="en-US" kern="120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681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D0DE514-8876-4D18-A995-61A5C1F81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4904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DA791C-FFCF-422E-8775-BDA6C0E5E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D92BBF-2C0C-DA99-CEFB-5A0C28128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Datasets Construction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DCF8855-3530-4F46-A4CB-3B6686EEE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34396-4672-92BD-EAA6-9932655D5A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F487C75-48CF-4992-9F5A-1093E352546E}" type="datetime1">
              <a:rPr lang="en-US" kern="1200" smtClean="0"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7/4/2025</a:t>
            </a:fld>
            <a:endParaRPr lang="en-US" kern="1200"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D9987-B03B-52C8-4B9B-41998E29A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Diploma Thesis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EA708-4BE9-81D4-747E-DF4591C24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3E35CE2-AC6A-491A-962F-F467BC25373B}" type="slidenum">
              <a:rPr lang="en-US" kern="1200" smtClean="0"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8</a:t>
            </a:fld>
            <a:endParaRPr lang="en-US" kern="1200">
              <a:latin typeface="+mn-lt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1CDEAC7-0649-F7F6-FAEF-66B965415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078" y="-152248"/>
            <a:ext cx="9580568" cy="50541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89D241-49B8-CB03-1DB2-D39B50018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942" y="1899323"/>
            <a:ext cx="1698136" cy="13736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2BC586-38D2-1C18-2E8E-B8BF30552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0922" y="646387"/>
            <a:ext cx="1698136" cy="136465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0001DE5-0EF7-0F8A-1A57-DF4FFE07D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109" y="135079"/>
            <a:ext cx="3513938" cy="138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36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B51BD-D2BB-2F8A-8875-6BC533346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Images of the Datasets</a:t>
            </a:r>
            <a:endParaRPr lang="el-GR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3930EF8-04BB-8046-8D6F-197746FA4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704" y="1336031"/>
            <a:ext cx="3962953" cy="228631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72504-FC8A-9AED-D801-7F4889AF4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7C75-48CF-4992-9F5A-1093E352546E}" type="datetime1">
              <a:rPr lang="el-GR" smtClean="0"/>
              <a:t>4/7/2025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27590-31F4-4155-F39C-22D3DF640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Diploma Thesis</a:t>
            </a:r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326EC-F2B3-91F4-F195-8BA79644A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5CE2-AC6A-491A-962F-F467BC25373B}" type="slidenum">
              <a:rPr lang="el-GR" smtClean="0"/>
              <a:t>9</a:t>
            </a:fld>
            <a:endParaRPr lang="el-G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392012-5039-5B67-A1BF-18AB8990A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842" y="1317695"/>
            <a:ext cx="2263143" cy="22886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9424A3-7921-0C2B-8999-D5A819483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170" y="1317695"/>
            <a:ext cx="2285674" cy="22600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722018-7237-E24F-B34A-878601031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029" y="1317695"/>
            <a:ext cx="2245894" cy="22600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1EDBE4-9B83-6A46-907C-8B6039C0F8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704" y="3606338"/>
            <a:ext cx="2817877" cy="22790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0830B8-26E6-483B-2F57-0E7A60E7DC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0865" y="3607652"/>
            <a:ext cx="2263143" cy="227774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2B7CFFD-3B64-9F62-FF9E-3528B34876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71699" y="3614420"/>
            <a:ext cx="2285674" cy="227097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380F4F1-8213-7400-EFC5-C6647EECCF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7292" y="3620183"/>
            <a:ext cx="3691123" cy="226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6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ata Migration Project Proposal by Slidesgo">
  <a:themeElements>
    <a:clrScheme name="Simple Light">
      <a:dk1>
        <a:srgbClr val="241160"/>
      </a:dk1>
      <a:lt1>
        <a:srgbClr val="FFFFFF"/>
      </a:lt1>
      <a:dk2>
        <a:srgbClr val="E2E4FC"/>
      </a:dk2>
      <a:lt2>
        <a:srgbClr val="8861F1"/>
      </a:lt2>
      <a:accent1>
        <a:srgbClr val="545EEA"/>
      </a:accent1>
      <a:accent2>
        <a:srgbClr val="0B9CDC"/>
      </a:accent2>
      <a:accent3>
        <a:srgbClr val="01CFE6"/>
      </a:accent3>
      <a:accent4>
        <a:srgbClr val="FFFFFF"/>
      </a:accent4>
      <a:accent5>
        <a:srgbClr val="FFFFFF"/>
      </a:accent5>
      <a:accent6>
        <a:srgbClr val="FFFFFF"/>
      </a:accent6>
      <a:hlink>
        <a:srgbClr val="24116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etrospec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 Migration Project Proposal by Slidesgo</Template>
  <TotalTime>4889</TotalTime>
  <Words>1958</Words>
  <Application>Microsoft Office PowerPoint</Application>
  <PresentationFormat>Widescreen</PresentationFormat>
  <Paragraphs>285</Paragraphs>
  <Slides>32</Slides>
  <Notes>8</Notes>
  <HiddenSlides>3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49" baseType="lpstr">
      <vt:lpstr>Aptos</vt:lpstr>
      <vt:lpstr>Arial</vt:lpstr>
      <vt:lpstr>Cairo</vt:lpstr>
      <vt:lpstr>Calibri</vt:lpstr>
      <vt:lpstr>Calibri Light</vt:lpstr>
      <vt:lpstr>Cambria Math</vt:lpstr>
      <vt:lpstr>Nunito Light</vt:lpstr>
      <vt:lpstr>Open Sans</vt:lpstr>
      <vt:lpstr>Proxima Nova</vt:lpstr>
      <vt:lpstr>PT Sans</vt:lpstr>
      <vt:lpstr>Raleway</vt:lpstr>
      <vt:lpstr>Space Grotesk</vt:lpstr>
      <vt:lpstr>Space Grotesk Medium</vt:lpstr>
      <vt:lpstr>Wingdings</vt:lpstr>
      <vt:lpstr>Data Migration Project Proposal by Slidesgo</vt:lpstr>
      <vt:lpstr>Slidesgo Final Pages</vt:lpstr>
      <vt:lpstr>Retrospect</vt:lpstr>
      <vt:lpstr>UAV-Based Wildfire Detection using RGB and Thermal Cameras</vt:lpstr>
      <vt:lpstr>Introduction</vt:lpstr>
      <vt:lpstr>Motivation</vt:lpstr>
      <vt:lpstr>Thesis Objective &amp; Contributions</vt:lpstr>
      <vt:lpstr>Related Work</vt:lpstr>
      <vt:lpstr>Related Work</vt:lpstr>
      <vt:lpstr>ML-Based Wildfire Detection</vt:lpstr>
      <vt:lpstr>Datasets Construction</vt:lpstr>
      <vt:lpstr>Sample Images of the Datasets</vt:lpstr>
      <vt:lpstr>Machine Learning Models</vt:lpstr>
      <vt:lpstr>Training Process</vt:lpstr>
      <vt:lpstr>Comparisons</vt:lpstr>
      <vt:lpstr>Training Results (1)</vt:lpstr>
      <vt:lpstr>Training Results (2)</vt:lpstr>
      <vt:lpstr>TensorRT Optimization</vt:lpstr>
      <vt:lpstr>System Implementation</vt:lpstr>
      <vt:lpstr>System Architecture</vt:lpstr>
      <vt:lpstr>Image Registration</vt:lpstr>
      <vt:lpstr>Object Tracking</vt:lpstr>
      <vt:lpstr>ROS 2 Architecture</vt:lpstr>
      <vt:lpstr>Simulation Environment Implementation</vt:lpstr>
      <vt:lpstr>AirSim Simulator</vt:lpstr>
      <vt:lpstr>Unreal Engine Setup for Simulation</vt:lpstr>
      <vt:lpstr>Custom Thermal Camera Creation</vt:lpstr>
      <vt:lpstr>System Evaluation</vt:lpstr>
      <vt:lpstr>System Evaluation</vt:lpstr>
      <vt:lpstr>Conclusions &amp; Future Work</vt:lpstr>
      <vt:lpstr>Conclusions &amp; Future Work</vt:lpstr>
      <vt:lpstr>Thank you for your attention!</vt:lpstr>
      <vt:lpstr>Image Registration (1)</vt:lpstr>
      <vt:lpstr>Image Registration (2)</vt:lpstr>
      <vt:lpstr>Image Registration (3)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ΒΑΣΙΛΕΙΟΣ ΑΝΑΓΝΩΣΤΟΠΟΥΛΟΣ</dc:creator>
  <cp:lastModifiedBy>ΒΑΣΙΛΕΙΟΣ ΑΝΑΓΝΩΣΤΟΠΟΥΛΟΣ</cp:lastModifiedBy>
  <cp:revision>46</cp:revision>
  <dcterms:created xsi:type="dcterms:W3CDTF">2025-06-16T14:51:20Z</dcterms:created>
  <dcterms:modified xsi:type="dcterms:W3CDTF">2025-07-04T16:36:25Z</dcterms:modified>
</cp:coreProperties>
</file>